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906000" type="A4"/>
  <p:notesSz cx="6802438" cy="993457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0000FF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8924" autoAdjust="0"/>
    <p:restoredTop sz="94660"/>
  </p:normalViewPr>
  <p:slideViewPr>
    <p:cSldViewPr>
      <p:cViewPr>
        <p:scale>
          <a:sx n="200" d="100"/>
          <a:sy n="200" d="100"/>
        </p:scale>
        <p:origin x="372" y="-4644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C2DF7-8A44-4DDE-BFE0-4DB5F3DD4821}" type="datetimeFigureOut">
              <a:rPr lang="ko-KR" altLang="en-US" smtClean="0"/>
              <a:pPr/>
              <a:t>2019-11-18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DB53-5DB3-4856-8BA9-160E16CCA5B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C2DF7-8A44-4DDE-BFE0-4DB5F3DD4821}" type="datetimeFigureOut">
              <a:rPr lang="ko-KR" altLang="en-US" smtClean="0"/>
              <a:pPr/>
              <a:t>2019-11-18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DB53-5DB3-4856-8BA9-160E16CCA5B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257175" y="529697"/>
            <a:ext cx="3357563" cy="1126807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C2DF7-8A44-4DDE-BFE0-4DB5F3DD4821}" type="datetimeFigureOut">
              <a:rPr lang="ko-KR" altLang="en-US" smtClean="0"/>
              <a:pPr/>
              <a:t>2019-11-18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DB53-5DB3-4856-8BA9-160E16CCA5B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C2DF7-8A44-4DDE-BFE0-4DB5F3DD4821}" type="datetimeFigureOut">
              <a:rPr lang="ko-KR" altLang="en-US" smtClean="0"/>
              <a:pPr/>
              <a:t>2019-11-18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DB53-5DB3-4856-8BA9-160E16CCA5B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C2DF7-8A44-4DDE-BFE0-4DB5F3DD4821}" type="datetimeFigureOut">
              <a:rPr lang="ko-KR" altLang="en-US" smtClean="0"/>
              <a:pPr/>
              <a:t>2019-11-18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DB53-5DB3-4856-8BA9-160E16CCA5B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C2DF7-8A44-4DDE-BFE0-4DB5F3DD4821}" type="datetimeFigureOut">
              <a:rPr lang="ko-KR" altLang="en-US" smtClean="0"/>
              <a:pPr/>
              <a:t>2019-11-18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DB53-5DB3-4856-8BA9-160E16CCA5B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C2DF7-8A44-4DDE-BFE0-4DB5F3DD4821}" type="datetimeFigureOut">
              <a:rPr lang="ko-KR" altLang="en-US" smtClean="0"/>
              <a:pPr/>
              <a:t>2019-11-18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DB53-5DB3-4856-8BA9-160E16CCA5B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C2DF7-8A44-4DDE-BFE0-4DB5F3DD4821}" type="datetimeFigureOut">
              <a:rPr lang="ko-KR" altLang="en-US" smtClean="0"/>
              <a:pPr/>
              <a:t>2019-11-18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DB53-5DB3-4856-8BA9-160E16CCA5B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C2DF7-8A44-4DDE-BFE0-4DB5F3DD4821}" type="datetimeFigureOut">
              <a:rPr lang="ko-KR" altLang="en-US" smtClean="0"/>
              <a:pPr/>
              <a:t>2019-11-18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DB53-5DB3-4856-8BA9-160E16CCA5B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C2DF7-8A44-4DDE-BFE0-4DB5F3DD4821}" type="datetimeFigureOut">
              <a:rPr lang="ko-KR" altLang="en-US" smtClean="0"/>
              <a:pPr/>
              <a:t>2019-11-18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DB53-5DB3-4856-8BA9-160E16CCA5B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C2DF7-8A44-4DDE-BFE0-4DB5F3DD4821}" type="datetimeFigureOut">
              <a:rPr lang="ko-KR" altLang="en-US" smtClean="0"/>
              <a:pPr/>
              <a:t>2019-11-18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DB53-5DB3-4856-8BA9-160E16CCA5B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FC2DF7-8A44-4DDE-BFE0-4DB5F3DD4821}" type="datetimeFigureOut">
              <a:rPr lang="ko-KR" altLang="en-US" smtClean="0"/>
              <a:pPr/>
              <a:t>2019-11-18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D3DB53-5DB3-4856-8BA9-160E16CCA5B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insa@k-mec.co.kr" TargetMode="External"/><Relationship Id="rId2" Type="http://schemas.openxmlformats.org/officeDocument/2006/relationships/hyperlink" Target="http://www.mitsubishielevator.co.kr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lum bright="10000"/>
          </a:blip>
          <a:srcRect/>
          <a:stretch>
            <a:fillRect/>
          </a:stretch>
        </p:blipFill>
        <p:spPr bwMode="auto">
          <a:xfrm>
            <a:off x="0" y="0"/>
            <a:ext cx="6858000" cy="1895758"/>
          </a:xfrm>
          <a:prstGeom prst="rect">
            <a:avLst/>
          </a:prstGeom>
          <a:noFill/>
          <a:ln>
            <a:noFill/>
          </a:ln>
          <a:effectLst>
            <a:outerShdw blurRad="50800" dist="50800" dir="5400000" algn="ctr" rotWithShape="0">
              <a:srgbClr val="000000">
                <a:alpha val="10000"/>
              </a:srgbClr>
            </a:outerShdw>
            <a:softEdge rad="112500"/>
          </a:effectLst>
        </p:spPr>
      </p:pic>
      <p:pic>
        <p:nvPicPr>
          <p:cNvPr id="5" name="그림 4" descr="로고A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780" y="71187"/>
            <a:ext cx="797066" cy="473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43408" y="3039854"/>
            <a:ext cx="2609528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ko-KR" sz="1100" b="1" i="0" u="none" strike="noStrike" cap="none" normalizeH="0" baseline="0" dirty="0" smtClean="0">
                <a:ln>
                  <a:noFill/>
                </a:ln>
                <a:solidFill>
                  <a:srgbClr val="464646"/>
                </a:solidFill>
                <a:effectLst/>
                <a:latin typeface="+mn-ea"/>
                <a:cs typeface="굴림" pitchFamily="50" charset="-127"/>
              </a:rPr>
              <a:t>1. </a:t>
            </a:r>
            <a:r>
              <a:rPr kumimoji="1" lang="ko-KR" sz="1100" b="1" i="0" u="none" strike="noStrike" cap="none" normalizeH="0" baseline="0" dirty="0" smtClean="0">
                <a:ln>
                  <a:noFill/>
                </a:ln>
                <a:solidFill>
                  <a:srgbClr val="464646"/>
                </a:solidFill>
                <a:effectLst/>
                <a:latin typeface="+mn-ea"/>
                <a:cs typeface="굴림" pitchFamily="50" charset="-127"/>
              </a:rPr>
              <a:t>모집부문 및 응시자격</a:t>
            </a:r>
            <a:endParaRPr kumimoji="1" lang="en-US" altLang="ko-KR" sz="1100" b="1" i="0" u="none" strike="noStrike" cap="none" normalizeH="0" baseline="0" dirty="0" smtClean="0">
              <a:ln>
                <a:noFill/>
              </a:ln>
              <a:solidFill>
                <a:srgbClr val="464646"/>
              </a:solidFill>
              <a:effectLst/>
              <a:latin typeface="+mn-ea"/>
              <a:cs typeface="굴림" pitchFamily="50" charset="-127"/>
            </a:endParaRPr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9225689"/>
              </p:ext>
            </p:extLst>
          </p:nvPr>
        </p:nvGraphicFramePr>
        <p:xfrm>
          <a:off x="0" y="1750740"/>
          <a:ext cx="6858000" cy="828136"/>
        </p:xfrm>
        <a:graphic>
          <a:graphicData uri="http://schemas.openxmlformats.org/drawingml/2006/table">
            <a:tbl>
              <a:tblPr/>
              <a:tblGrid>
                <a:gridCol w="6858000"/>
              </a:tblGrid>
              <a:tr h="828136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2000" b="1" u="sng" err="1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한국미쓰비시엘리베이터</a:t>
                      </a:r>
                      <a:r>
                        <a:rPr lang="ko-KR" altLang="en-US" sz="2000" b="1" u="sng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2000" b="1" u="sng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2019</a:t>
                      </a:r>
                      <a:r>
                        <a:rPr lang="ko-KR" altLang="en-US" sz="2000" b="1" u="sng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년 </a:t>
                      </a:r>
                      <a:r>
                        <a:rPr lang="en-US" altLang="ko-KR" sz="2000" b="1" u="sng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lang="ko-KR" altLang="en-US" sz="2000" b="1" u="sng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분기 채용</a:t>
                      </a:r>
                      <a:endParaRPr lang="en-US" altLang="ko-KR" sz="2000" b="1" u="sng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L="51758" marR="51758" marT="25879" marB="258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0" y="2532375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sz="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+mn-ea"/>
                <a:cs typeface="굴림" pitchFamily="50" charset="-127"/>
              </a:rPr>
              <a:t>당사는 전세계 </a:t>
            </a:r>
            <a:r>
              <a:rPr kumimoji="1" lang="ko-KR" altLang="en-US" sz="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+mn-ea"/>
                <a:cs typeface="굴림" pitchFamily="50" charset="-127"/>
              </a:rPr>
              <a:t>약 </a:t>
            </a:r>
            <a:r>
              <a:rPr kumimoji="1" lang="ko-KR" altLang="ko-KR" sz="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+mn-ea"/>
                <a:cs typeface="굴림" pitchFamily="50" charset="-127"/>
              </a:rPr>
              <a:t>90</a:t>
            </a:r>
            <a:r>
              <a:rPr kumimoji="1" lang="ko-KR" sz="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+mn-ea"/>
                <a:cs typeface="굴림" pitchFamily="50" charset="-127"/>
              </a:rPr>
              <a:t>개국에 현지법인 및 지사를 운영하고 있는 일본 </a:t>
            </a:r>
            <a:r>
              <a:rPr kumimoji="1" lang="ko-KR" sz="800" b="0" i="0" u="none" strike="noStrike" cap="none" normalizeH="0" baseline="0" dirty="0" err="1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+mn-ea"/>
                <a:cs typeface="굴림" pitchFamily="50" charset="-127"/>
              </a:rPr>
              <a:t>미쓰비시전기</a:t>
            </a:r>
            <a:r>
              <a:rPr kumimoji="1" lang="ko-KR" sz="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+mn-ea"/>
                <a:cs typeface="굴림" pitchFamily="50" charset="-127"/>
              </a:rPr>
              <a:t>㈜의 엘리베이터와 에스컬레이터를 </a:t>
            </a:r>
            <a:endParaRPr kumimoji="1" lang="en-US" altLang="ko-KR" sz="800" b="0" i="0" u="none" strike="noStrike" cap="none" normalizeH="0" baseline="0" dirty="0" smtClean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latin typeface="+mn-ea"/>
              <a:cs typeface="굴림" pitchFamily="50" charset="-127"/>
            </a:endParaRPr>
          </a:p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sz="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+mn-ea"/>
                <a:cs typeface="굴림" pitchFamily="50" charset="-127"/>
              </a:rPr>
              <a:t>한국 내에서 제조</a:t>
            </a:r>
            <a:r>
              <a:rPr kumimoji="1" lang="ko-KR" altLang="ko-KR" sz="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+mn-ea"/>
                <a:cs typeface="굴림" pitchFamily="50" charset="-127"/>
              </a:rPr>
              <a:t>·</a:t>
            </a:r>
            <a:r>
              <a:rPr kumimoji="1" lang="ko-KR" sz="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+mn-ea"/>
                <a:cs typeface="굴림" pitchFamily="50" charset="-127"/>
              </a:rPr>
              <a:t>공급하는 한국 법인으로서</a:t>
            </a:r>
            <a:r>
              <a:rPr kumimoji="1" lang="ko-KR" altLang="ko-KR" sz="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+mn-ea"/>
                <a:cs typeface="굴림" pitchFamily="50" charset="-127"/>
              </a:rPr>
              <a:t>, </a:t>
            </a:r>
            <a:r>
              <a:rPr kumimoji="1" lang="ko-KR" sz="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+mn-ea"/>
                <a:cs typeface="굴림" pitchFamily="50" charset="-127"/>
              </a:rPr>
              <a:t>세계 최고의 기술력을 바탕으로 세계 엘리베이터 산업을 이끌어가고 있습니다</a:t>
            </a:r>
            <a:r>
              <a:rPr kumimoji="1" lang="ko-KR" altLang="ko-KR" sz="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+mn-ea"/>
                <a:cs typeface="굴림" pitchFamily="50" charset="-127"/>
              </a:rPr>
              <a:t>. </a:t>
            </a:r>
            <a:endParaRPr kumimoji="1" lang="en-US" altLang="ko-KR" sz="800" b="0" i="0" u="none" strike="noStrike" cap="none" normalizeH="0" baseline="0" dirty="0" smtClean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latin typeface="+mn-ea"/>
              <a:cs typeface="굴림" pitchFamily="50" charset="-127"/>
            </a:endParaRPr>
          </a:p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sz="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+mn-ea"/>
                <a:cs typeface="굴림" pitchFamily="50" charset="-127"/>
              </a:rPr>
              <a:t>신입 및 경력 직원을 다음과 같이 채용하고자 하오니 유능한 인재들의 많은 지원 바랍니다</a:t>
            </a:r>
            <a:r>
              <a:rPr kumimoji="1" lang="ko-KR" altLang="ko-KR" sz="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+mn-ea"/>
                <a:cs typeface="굴림" pitchFamily="50" charset="-127"/>
              </a:rPr>
              <a:t>.</a:t>
            </a:r>
          </a:p>
        </p:txBody>
      </p:sp>
      <p:grpSp>
        <p:nvGrpSpPr>
          <p:cNvPr id="3" name="그룹 2"/>
          <p:cNvGrpSpPr/>
          <p:nvPr/>
        </p:nvGrpSpPr>
        <p:grpSpPr>
          <a:xfrm>
            <a:off x="243408" y="8553400"/>
            <a:ext cx="6858000" cy="1546577"/>
            <a:chOff x="231978" y="5966120"/>
            <a:chExt cx="6858000" cy="1546577"/>
          </a:xfrm>
        </p:grpSpPr>
        <p:sp>
          <p:nvSpPr>
            <p:cNvPr id="11" name="Rectangle 3"/>
            <p:cNvSpPr>
              <a:spLocks noChangeArrowheads="1"/>
            </p:cNvSpPr>
            <p:nvPr/>
          </p:nvSpPr>
          <p:spPr bwMode="auto">
            <a:xfrm>
              <a:off x="231978" y="5966120"/>
              <a:ext cx="6858000" cy="1546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lv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kumimoji="1" lang="ko-KR" altLang="ko-KR" sz="1100" b="1" smtClean="0">
                  <a:solidFill>
                    <a:srgbClr val="464646"/>
                  </a:solidFill>
                  <a:latin typeface="+mn-ea"/>
                  <a:cs typeface="굴림" pitchFamily="50" charset="-127"/>
                </a:rPr>
                <a:t>2. 전형</a:t>
              </a:r>
              <a:r>
                <a:rPr kumimoji="1" lang="ko-KR" altLang="en-US" sz="1100" b="1" smtClean="0">
                  <a:solidFill>
                    <a:srgbClr val="464646"/>
                  </a:solidFill>
                  <a:latin typeface="+mn-ea"/>
                  <a:cs typeface="굴림" pitchFamily="50" charset="-127"/>
                </a:rPr>
                <a:t>일정</a:t>
              </a:r>
              <a:endParaRPr kumimoji="1" lang="en-US" altLang="ko-KR" sz="1100" b="1" dirty="0">
                <a:solidFill>
                  <a:srgbClr val="464646"/>
                </a:solidFill>
                <a:latin typeface="+mn-ea"/>
                <a:cs typeface="굴림" pitchFamily="50" charset="-127"/>
              </a:endParaRPr>
            </a:p>
            <a:p>
              <a:pPr lv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</a:pPr>
              <a:endParaRPr kumimoji="1" lang="en-US" altLang="ko-KR" sz="800" b="1" dirty="0">
                <a:solidFill>
                  <a:srgbClr val="464646"/>
                </a:solidFill>
                <a:latin typeface="+mn-ea"/>
                <a:cs typeface="굴림" pitchFamily="50" charset="-127"/>
              </a:endParaRPr>
            </a:p>
            <a:p>
              <a:pPr lv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</a:pPr>
              <a:endParaRPr kumimoji="1" lang="en-US" altLang="ko-KR" sz="800" b="1" dirty="0">
                <a:solidFill>
                  <a:srgbClr val="464646"/>
                </a:solidFill>
                <a:latin typeface="+mn-ea"/>
                <a:cs typeface="굴림" pitchFamily="50" charset="-127"/>
              </a:endParaRPr>
            </a:p>
            <a:p>
              <a:pPr lv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</a:pPr>
              <a:endParaRPr kumimoji="1" lang="en-US" altLang="ko-KR" sz="400" b="1" smtClean="0">
                <a:solidFill>
                  <a:srgbClr val="464646"/>
                </a:solidFill>
                <a:latin typeface="+mn-ea"/>
                <a:cs typeface="굴림" pitchFamily="50" charset="-127"/>
              </a:endParaRPr>
            </a:p>
            <a:p>
              <a:pPr lv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</a:pPr>
              <a:endParaRPr kumimoji="1" lang="en-US" altLang="ko-KR" sz="1000" b="1" smtClean="0">
                <a:solidFill>
                  <a:srgbClr val="464646"/>
                </a:solidFill>
                <a:latin typeface="+mn-ea"/>
                <a:cs typeface="굴림" pitchFamily="50" charset="-127"/>
              </a:endParaRPr>
            </a:p>
            <a:p>
              <a:pPr lv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</a:pPr>
              <a:endParaRPr kumimoji="1" lang="en-US" altLang="ko-KR" sz="1000" b="1" dirty="0">
                <a:solidFill>
                  <a:srgbClr val="464646"/>
                </a:solidFill>
                <a:latin typeface="+mn-ea"/>
                <a:cs typeface="굴림" pitchFamily="50" charset="-127"/>
              </a:endParaRPr>
            </a:p>
            <a:p>
              <a:pPr lv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</a:pPr>
              <a:endParaRPr kumimoji="1" lang="en-US" altLang="ko-KR" sz="600" b="1" dirty="0" smtClean="0">
                <a:solidFill>
                  <a:srgbClr val="464646"/>
                </a:solidFill>
                <a:latin typeface="+mn-ea"/>
                <a:cs typeface="굴림" pitchFamily="50" charset="-127"/>
              </a:endParaRPr>
            </a:p>
            <a:p>
              <a:pPr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</a:pPr>
              <a:endParaRPr kumimoji="1" lang="ko-KR" altLang="ko-KR" sz="1000" dirty="0" smtClean="0">
                <a:solidFill>
                  <a:srgbClr val="6F6F6F"/>
                </a:solidFill>
                <a:latin typeface="+mn-ea"/>
                <a:cs typeface="굴림" pitchFamily="50" charset="-127"/>
              </a:endParaRPr>
            </a:p>
          </p:txBody>
        </p:sp>
        <p:grpSp>
          <p:nvGrpSpPr>
            <p:cNvPr id="12" name="그룹 11"/>
            <p:cNvGrpSpPr/>
            <p:nvPr/>
          </p:nvGrpSpPr>
          <p:grpSpPr>
            <a:xfrm>
              <a:off x="550273" y="6307361"/>
              <a:ext cx="5651885" cy="432048"/>
              <a:chOff x="638837" y="7027441"/>
              <a:chExt cx="5651885" cy="432048"/>
            </a:xfrm>
          </p:grpSpPr>
          <p:sp>
            <p:nvSpPr>
              <p:cNvPr id="13" name="AutoShape 5"/>
              <p:cNvSpPr>
                <a:spLocks noChangeArrowheads="1"/>
              </p:cNvSpPr>
              <p:nvPr/>
            </p:nvSpPr>
            <p:spPr bwMode="auto">
              <a:xfrm>
                <a:off x="3496868" y="7027441"/>
                <a:ext cx="864000" cy="432048"/>
              </a:xfrm>
              <a:prstGeom prst="homePlate">
                <a:avLst>
                  <a:gd name="adj" fmla="val 23348"/>
                </a:avLst>
              </a:prstGeom>
              <a:solidFill>
                <a:schemeClr val="bg1">
                  <a:lumMod val="95000"/>
                </a:schemeClr>
              </a:solidFill>
              <a:ln w="3175">
                <a:solidFill>
                  <a:schemeClr val="bg1">
                    <a:lumMod val="50000"/>
                  </a:schemeClr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chemeClr val="bg2">
                    <a:alpha val="56000"/>
                  </a:schemeClr>
                </a:outerShdw>
              </a:effectLst>
            </p:spPr>
            <p:txBody>
              <a:bodyPr lIns="36000" rIns="36000" anchor="ctr"/>
              <a:lstStyle/>
              <a:p>
                <a:pPr algn="ctr" latinLnBrk="0"/>
                <a:r>
                  <a:rPr kumimoji="0" lang="ko-KR" altLang="en-US" sz="900" b="1" dirty="0" smtClean="0">
                    <a:solidFill>
                      <a:schemeClr val="bg1">
                        <a:lumMod val="50000"/>
                      </a:schemeClr>
                    </a:solidFill>
                    <a:latin typeface="+mn-ea"/>
                  </a:rPr>
                  <a:t>채용검진</a:t>
                </a:r>
                <a:endParaRPr kumimoji="0" lang="ko-KR" altLang="ko-KR" sz="900" b="1" dirty="0">
                  <a:solidFill>
                    <a:schemeClr val="bg1">
                      <a:lumMod val="50000"/>
                    </a:schemeClr>
                  </a:solidFill>
                  <a:latin typeface="+mn-ea"/>
                </a:endParaRPr>
              </a:p>
            </p:txBody>
          </p:sp>
          <p:sp>
            <p:nvSpPr>
              <p:cNvPr id="14" name="AutoShape 6"/>
              <p:cNvSpPr>
                <a:spLocks noChangeArrowheads="1"/>
              </p:cNvSpPr>
              <p:nvPr/>
            </p:nvSpPr>
            <p:spPr bwMode="auto">
              <a:xfrm>
                <a:off x="2568689" y="7027441"/>
                <a:ext cx="864000" cy="432048"/>
              </a:xfrm>
              <a:prstGeom prst="homePlate">
                <a:avLst>
                  <a:gd name="adj" fmla="val 23617"/>
                </a:avLst>
              </a:prstGeom>
              <a:solidFill>
                <a:schemeClr val="bg1">
                  <a:lumMod val="95000"/>
                </a:schemeClr>
              </a:solidFill>
              <a:ln w="3175">
                <a:solidFill>
                  <a:schemeClr val="bg1">
                    <a:lumMod val="50000"/>
                  </a:schemeClr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chemeClr val="bg2">
                    <a:alpha val="56000"/>
                  </a:schemeClr>
                </a:outerShdw>
              </a:effectLst>
            </p:spPr>
            <p:txBody>
              <a:bodyPr lIns="36000" rIns="36000" anchor="ctr"/>
              <a:lstStyle/>
              <a:p>
                <a:pPr algn="ctr" latinLnBrk="0"/>
                <a:r>
                  <a:rPr kumimoji="0" lang="ko-KR" altLang="en-US" sz="900" b="1" dirty="0" smtClean="0">
                    <a:solidFill>
                      <a:schemeClr val="bg1">
                        <a:lumMod val="50000"/>
                      </a:schemeClr>
                    </a:solidFill>
                    <a:latin typeface="+mn-ea"/>
                  </a:rPr>
                  <a:t>면접전형</a:t>
                </a:r>
                <a:endParaRPr kumimoji="0" lang="en-US" altLang="ko-KR" sz="900" b="1" dirty="0" smtClean="0">
                  <a:solidFill>
                    <a:schemeClr val="bg1">
                      <a:lumMod val="50000"/>
                    </a:schemeClr>
                  </a:solidFill>
                  <a:latin typeface="+mn-ea"/>
                </a:endParaRPr>
              </a:p>
              <a:p>
                <a:pPr algn="ctr" latinLnBrk="0"/>
                <a:r>
                  <a:rPr lang="en-US" altLang="ko-KR" sz="800" b="1" smtClean="0">
                    <a:solidFill>
                      <a:schemeClr val="bg1">
                        <a:lumMod val="50000"/>
                      </a:schemeClr>
                    </a:solidFill>
                    <a:latin typeface="+mn-ea"/>
                  </a:rPr>
                  <a:t>(12/23</a:t>
                </a:r>
                <a:r>
                  <a:rPr lang="ko-KR" altLang="en-US" sz="800" b="1" smtClean="0">
                    <a:solidFill>
                      <a:schemeClr val="bg1">
                        <a:lumMod val="50000"/>
                      </a:schemeClr>
                    </a:solidFill>
                    <a:latin typeface="+mn-ea"/>
                  </a:rPr>
                  <a:t>예정</a:t>
                </a:r>
                <a:r>
                  <a:rPr lang="en-US" altLang="ko-KR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+mn-ea"/>
                  </a:rPr>
                  <a:t>)</a:t>
                </a:r>
              </a:p>
            </p:txBody>
          </p:sp>
          <p:sp>
            <p:nvSpPr>
              <p:cNvPr id="15" name="AutoShape 7"/>
              <p:cNvSpPr>
                <a:spLocks noChangeArrowheads="1"/>
              </p:cNvSpPr>
              <p:nvPr/>
            </p:nvSpPr>
            <p:spPr bwMode="auto">
              <a:xfrm>
                <a:off x="638837" y="7027441"/>
                <a:ext cx="864001" cy="432048"/>
              </a:xfrm>
              <a:prstGeom prst="homePlate">
                <a:avLst>
                  <a:gd name="adj" fmla="val 23642"/>
                </a:avLst>
              </a:prstGeom>
              <a:solidFill>
                <a:schemeClr val="bg1">
                  <a:lumMod val="95000"/>
                </a:schemeClr>
              </a:solidFill>
              <a:ln w="3175">
                <a:solidFill>
                  <a:schemeClr val="bg1">
                    <a:lumMod val="50000"/>
                  </a:schemeClr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chemeClr val="bg2">
                    <a:alpha val="56000"/>
                  </a:schemeClr>
                </a:outerShdw>
              </a:effectLst>
            </p:spPr>
            <p:txBody>
              <a:bodyPr lIns="36000" rIns="36000" anchor="ctr"/>
              <a:lstStyle/>
              <a:p>
                <a:pPr algn="ctr" latinLnBrk="0"/>
                <a:r>
                  <a:rPr kumimoji="0" lang="ko-KR" altLang="en-US" sz="900" b="1" dirty="0" smtClean="0">
                    <a:solidFill>
                      <a:schemeClr val="bg1">
                        <a:lumMod val="50000"/>
                      </a:schemeClr>
                    </a:solidFill>
                    <a:latin typeface="+mn-ea"/>
                  </a:rPr>
                  <a:t>서류전형</a:t>
                </a:r>
                <a:endParaRPr kumimoji="0" lang="en-US" altLang="ko-KR" sz="900" b="1" dirty="0" smtClean="0">
                  <a:solidFill>
                    <a:schemeClr val="bg1">
                      <a:lumMod val="50000"/>
                    </a:schemeClr>
                  </a:solidFill>
                  <a:latin typeface="+mn-ea"/>
                </a:endParaRPr>
              </a:p>
              <a:p>
                <a:pPr algn="ctr" latinLnBrk="0"/>
                <a:r>
                  <a:rPr lang="en-US" altLang="ko-KR" sz="800" b="1" smtClean="0">
                    <a:solidFill>
                      <a:schemeClr val="bg1">
                        <a:lumMod val="50000"/>
                      </a:schemeClr>
                    </a:solidFill>
                    <a:latin typeface="+mn-ea"/>
                  </a:rPr>
                  <a:t>(12/12</a:t>
                </a:r>
                <a:r>
                  <a:rPr lang="ko-KR" altLang="en-US" sz="800" b="1" smtClean="0">
                    <a:solidFill>
                      <a:schemeClr val="bg1">
                        <a:lumMod val="50000"/>
                      </a:schemeClr>
                    </a:solidFill>
                    <a:latin typeface="+mn-ea"/>
                  </a:rPr>
                  <a:t>발표예정</a:t>
                </a:r>
                <a:r>
                  <a:rPr lang="en-US" altLang="ko-KR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+mn-ea"/>
                  </a:rPr>
                  <a:t>)</a:t>
                </a:r>
                <a:endParaRPr kumimoji="0" lang="en-US" altLang="ko-KR" sz="800" b="1" dirty="0" smtClean="0">
                  <a:solidFill>
                    <a:schemeClr val="bg1">
                      <a:lumMod val="50000"/>
                    </a:schemeClr>
                  </a:solidFill>
                  <a:latin typeface="+mn-ea"/>
                </a:endParaRPr>
              </a:p>
              <a:p>
                <a:pPr algn="ctr" latinLnBrk="0"/>
                <a:r>
                  <a:rPr lang="en-US" altLang="ko-KR" sz="550" b="1" dirty="0" smtClean="0">
                    <a:solidFill>
                      <a:schemeClr val="bg1">
                        <a:lumMod val="50000"/>
                      </a:schemeClr>
                    </a:solidFill>
                    <a:latin typeface="+mn-ea"/>
                  </a:rPr>
                  <a:t>(E-mail or SMS </a:t>
                </a:r>
                <a:r>
                  <a:rPr lang="ko-KR" altLang="en-US" sz="550" b="1" dirty="0" smtClean="0">
                    <a:solidFill>
                      <a:schemeClr val="bg1">
                        <a:lumMod val="50000"/>
                      </a:schemeClr>
                    </a:solidFill>
                    <a:latin typeface="+mn-ea"/>
                  </a:rPr>
                  <a:t>통보</a:t>
                </a:r>
                <a:r>
                  <a:rPr lang="en-US" altLang="ko-KR" sz="550" b="1" dirty="0" smtClean="0">
                    <a:solidFill>
                      <a:schemeClr val="bg1">
                        <a:lumMod val="50000"/>
                      </a:schemeClr>
                    </a:solidFill>
                    <a:latin typeface="+mn-ea"/>
                  </a:rPr>
                  <a:t>)</a:t>
                </a:r>
                <a:endParaRPr kumimoji="0" lang="ko-KR" altLang="ko-KR" sz="550" b="1" dirty="0">
                  <a:solidFill>
                    <a:schemeClr val="bg1">
                      <a:lumMod val="50000"/>
                    </a:schemeClr>
                  </a:solidFill>
                  <a:latin typeface="+mn-ea"/>
                </a:endParaRPr>
              </a:p>
            </p:txBody>
          </p:sp>
          <p:sp>
            <p:nvSpPr>
              <p:cNvPr id="16" name="AutoShape 5"/>
              <p:cNvSpPr>
                <a:spLocks noChangeArrowheads="1"/>
              </p:cNvSpPr>
              <p:nvPr/>
            </p:nvSpPr>
            <p:spPr bwMode="auto">
              <a:xfrm>
                <a:off x="4461794" y="7027441"/>
                <a:ext cx="864000" cy="432048"/>
              </a:xfrm>
              <a:prstGeom prst="homePlate">
                <a:avLst>
                  <a:gd name="adj" fmla="val 23348"/>
                </a:avLst>
              </a:prstGeom>
              <a:solidFill>
                <a:schemeClr val="bg1">
                  <a:lumMod val="95000"/>
                </a:schemeClr>
              </a:solidFill>
              <a:ln w="3175">
                <a:solidFill>
                  <a:schemeClr val="bg1">
                    <a:lumMod val="50000"/>
                  </a:schemeClr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chemeClr val="bg2">
                    <a:alpha val="56000"/>
                  </a:schemeClr>
                </a:outerShdw>
              </a:effectLst>
            </p:spPr>
            <p:txBody>
              <a:bodyPr lIns="36000" rIns="36000" anchor="ctr"/>
              <a:lstStyle/>
              <a:p>
                <a:pPr algn="ctr" latinLnBrk="0"/>
                <a:r>
                  <a:rPr kumimoji="0" lang="ko-KR" altLang="en-US" sz="900" b="1" dirty="0" smtClean="0">
                    <a:solidFill>
                      <a:schemeClr val="bg1">
                        <a:lumMod val="50000"/>
                      </a:schemeClr>
                    </a:solidFill>
                    <a:latin typeface="+mn-ea"/>
                  </a:rPr>
                  <a:t>결과 발표</a:t>
                </a:r>
                <a:endParaRPr kumimoji="0" lang="en-US" altLang="ko-KR" sz="900" b="1" dirty="0" smtClean="0">
                  <a:solidFill>
                    <a:schemeClr val="bg1">
                      <a:lumMod val="50000"/>
                    </a:schemeClr>
                  </a:solidFill>
                  <a:latin typeface="+mn-ea"/>
                </a:endParaRPr>
              </a:p>
              <a:p>
                <a:pPr algn="ctr" latinLnBrk="0"/>
                <a:r>
                  <a:rPr lang="en-US" altLang="ko-KR" sz="800" b="1" smtClean="0">
                    <a:solidFill>
                      <a:schemeClr val="bg1">
                        <a:lumMod val="50000"/>
                      </a:schemeClr>
                    </a:solidFill>
                    <a:latin typeface="+mn-ea"/>
                  </a:rPr>
                  <a:t>(1/6</a:t>
                </a:r>
                <a:r>
                  <a:rPr lang="ko-KR" altLang="en-US" sz="800" b="1" smtClean="0">
                    <a:solidFill>
                      <a:schemeClr val="bg1">
                        <a:lumMod val="50000"/>
                      </a:schemeClr>
                    </a:solidFill>
                    <a:latin typeface="+mn-ea"/>
                  </a:rPr>
                  <a:t>예정</a:t>
                </a:r>
                <a:r>
                  <a:rPr lang="en-US" altLang="ko-KR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+mn-ea"/>
                  </a:rPr>
                  <a:t>)</a:t>
                </a:r>
                <a:endParaRPr kumimoji="0" lang="ko-KR" altLang="ko-KR" sz="800" b="1" dirty="0">
                  <a:solidFill>
                    <a:schemeClr val="bg1">
                      <a:lumMod val="50000"/>
                    </a:schemeClr>
                  </a:solidFill>
                  <a:latin typeface="+mn-ea"/>
                </a:endParaRPr>
              </a:p>
            </p:txBody>
          </p:sp>
          <p:sp>
            <p:nvSpPr>
              <p:cNvPr id="17" name="AutoShape 5"/>
              <p:cNvSpPr>
                <a:spLocks noChangeArrowheads="1"/>
              </p:cNvSpPr>
              <p:nvPr/>
            </p:nvSpPr>
            <p:spPr bwMode="auto">
              <a:xfrm>
                <a:off x="5426722" y="7027441"/>
                <a:ext cx="864000" cy="432048"/>
              </a:xfrm>
              <a:prstGeom prst="homePlate">
                <a:avLst>
                  <a:gd name="adj" fmla="val 23348"/>
                </a:avLst>
              </a:prstGeom>
              <a:solidFill>
                <a:schemeClr val="bg1">
                  <a:lumMod val="95000"/>
                </a:schemeClr>
              </a:solidFill>
              <a:ln w="3175">
                <a:solidFill>
                  <a:schemeClr val="bg1">
                    <a:lumMod val="50000"/>
                  </a:schemeClr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chemeClr val="bg2">
                    <a:alpha val="56000"/>
                  </a:schemeClr>
                </a:outerShdw>
              </a:effectLst>
            </p:spPr>
            <p:txBody>
              <a:bodyPr lIns="36000" rIns="36000" anchor="ctr"/>
              <a:lstStyle/>
              <a:p>
                <a:pPr algn="ctr" latinLnBrk="0"/>
                <a:r>
                  <a:rPr kumimoji="0" lang="ko-KR" altLang="en-US" sz="900" b="1" dirty="0" smtClean="0">
                    <a:solidFill>
                      <a:schemeClr val="bg1">
                        <a:lumMod val="50000"/>
                      </a:schemeClr>
                    </a:solidFill>
                    <a:latin typeface="+mn-ea"/>
                  </a:rPr>
                  <a:t>입사</a:t>
                </a:r>
                <a:endParaRPr kumimoji="0" lang="en-US" altLang="ko-KR" sz="900" b="1" dirty="0" smtClean="0">
                  <a:solidFill>
                    <a:schemeClr val="bg1">
                      <a:lumMod val="50000"/>
                    </a:schemeClr>
                  </a:solidFill>
                  <a:latin typeface="+mn-ea"/>
                </a:endParaRPr>
              </a:p>
              <a:p>
                <a:pPr algn="ctr" latinLnBrk="0"/>
                <a:r>
                  <a:rPr lang="en-US" altLang="ko-KR" sz="900" b="1" smtClean="0">
                    <a:solidFill>
                      <a:schemeClr val="bg1">
                        <a:lumMod val="50000"/>
                      </a:schemeClr>
                    </a:solidFill>
                    <a:latin typeface="+mn-ea"/>
                  </a:rPr>
                  <a:t>(1/16)</a:t>
                </a:r>
                <a:endParaRPr lang="en-US" altLang="ko-KR" sz="900" b="1" dirty="0" smtClean="0">
                  <a:solidFill>
                    <a:schemeClr val="bg1">
                      <a:lumMod val="50000"/>
                    </a:schemeClr>
                  </a:solidFill>
                  <a:latin typeface="+mn-ea"/>
                </a:endParaRPr>
              </a:p>
            </p:txBody>
          </p:sp>
          <p:sp>
            <p:nvSpPr>
              <p:cNvPr id="18" name="AutoShape 5"/>
              <p:cNvSpPr>
                <a:spLocks noChangeArrowheads="1"/>
              </p:cNvSpPr>
              <p:nvPr/>
            </p:nvSpPr>
            <p:spPr bwMode="auto">
              <a:xfrm>
                <a:off x="1603763" y="7027441"/>
                <a:ext cx="864000" cy="432048"/>
              </a:xfrm>
              <a:prstGeom prst="homePlate">
                <a:avLst>
                  <a:gd name="adj" fmla="val 23348"/>
                </a:avLst>
              </a:prstGeom>
              <a:solidFill>
                <a:schemeClr val="bg1">
                  <a:lumMod val="95000"/>
                </a:schemeClr>
              </a:solidFill>
              <a:ln w="3175">
                <a:solidFill>
                  <a:schemeClr val="bg1">
                    <a:lumMod val="50000"/>
                  </a:schemeClr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chemeClr val="bg2">
                    <a:alpha val="56000"/>
                  </a:schemeClr>
                </a:outerShdw>
              </a:effectLst>
            </p:spPr>
            <p:txBody>
              <a:bodyPr lIns="36000" rIns="36000" anchor="ctr"/>
              <a:lstStyle/>
              <a:p>
                <a:pPr algn="ctr" latinLnBrk="0"/>
                <a:r>
                  <a:rPr kumimoji="0" lang="ko-KR" altLang="en-US" sz="900" b="1" dirty="0" smtClean="0">
                    <a:solidFill>
                      <a:schemeClr val="bg1">
                        <a:lumMod val="50000"/>
                      </a:schemeClr>
                    </a:solidFill>
                    <a:latin typeface="+mn-ea"/>
                  </a:rPr>
                  <a:t>인성검사</a:t>
                </a:r>
                <a:endParaRPr kumimoji="0" lang="en-US" altLang="ko-KR" sz="900" b="1" dirty="0" smtClean="0">
                  <a:solidFill>
                    <a:schemeClr val="bg1">
                      <a:lumMod val="50000"/>
                    </a:schemeClr>
                  </a:solidFill>
                  <a:latin typeface="+mn-ea"/>
                </a:endParaRPr>
              </a:p>
              <a:p>
                <a:pPr algn="ctr" latinLnBrk="0"/>
                <a:r>
                  <a:rPr lang="en-US" altLang="ko-KR" sz="900" b="1" dirty="0" smtClean="0">
                    <a:solidFill>
                      <a:schemeClr val="bg1">
                        <a:lumMod val="50000"/>
                      </a:schemeClr>
                    </a:solidFill>
                    <a:latin typeface="+mn-ea"/>
                  </a:rPr>
                  <a:t>(</a:t>
                </a:r>
                <a:r>
                  <a:rPr lang="ko-KR" altLang="en-US" sz="900" b="1" dirty="0" smtClean="0">
                    <a:solidFill>
                      <a:schemeClr val="bg1">
                        <a:lumMod val="50000"/>
                      </a:schemeClr>
                    </a:solidFill>
                    <a:latin typeface="+mn-ea"/>
                  </a:rPr>
                  <a:t>온라인</a:t>
                </a:r>
                <a:r>
                  <a:rPr lang="en-US" altLang="ko-KR" sz="900" b="1" dirty="0" smtClean="0">
                    <a:solidFill>
                      <a:schemeClr val="bg1">
                        <a:lumMod val="50000"/>
                      </a:schemeClr>
                    </a:solidFill>
                    <a:latin typeface="+mn-ea"/>
                  </a:rPr>
                  <a:t>)</a:t>
                </a:r>
                <a:endParaRPr kumimoji="0" lang="ko-KR" altLang="ko-KR" sz="900" b="1" dirty="0">
                  <a:solidFill>
                    <a:schemeClr val="bg1">
                      <a:lumMod val="50000"/>
                    </a:schemeClr>
                  </a:solidFill>
                  <a:latin typeface="+mn-ea"/>
                </a:endParaRPr>
              </a:p>
            </p:txBody>
          </p:sp>
        </p:grpSp>
      </p:grp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5735645"/>
              </p:ext>
            </p:extLst>
          </p:nvPr>
        </p:nvGraphicFramePr>
        <p:xfrm>
          <a:off x="342900" y="3309070"/>
          <a:ext cx="6172200" cy="47512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1894"/>
                <a:gridCol w="441894"/>
                <a:gridCol w="441894"/>
                <a:gridCol w="490994"/>
                <a:gridCol w="1125408"/>
                <a:gridCol w="1368152"/>
                <a:gridCol w="648072"/>
                <a:gridCol w="504056"/>
                <a:gridCol w="709836"/>
              </a:tblGrid>
              <a:tr h="581195"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600" u="none" strike="noStrike">
                          <a:effectLst/>
                          <a:latin typeface="+mj-lt"/>
                        </a:rPr>
                        <a:t>직종</a:t>
                      </a:r>
                      <a:endParaRPr lang="ko-KR" altLang="en-US" sz="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ea typeface="맑은 고딕" panose="020B0503020000020004" pitchFamily="50" charset="-127"/>
                      </a:endParaRPr>
                    </a:p>
                    <a:p>
                      <a:pPr algn="ctr" rtl="0" fontAlgn="ctr"/>
                      <a:r>
                        <a:rPr lang="en-US" altLang="ko-KR" sz="600" u="none" strike="noStrike">
                          <a:effectLst/>
                          <a:latin typeface="+mj-lt"/>
                        </a:rPr>
                        <a:t>(</a:t>
                      </a:r>
                      <a:r>
                        <a:rPr lang="ko-KR" altLang="en-US" sz="600" u="none" strike="noStrike">
                          <a:effectLst/>
                          <a:latin typeface="+mj-lt"/>
                        </a:rPr>
                        <a:t>고용형태</a:t>
                      </a:r>
                      <a:r>
                        <a:rPr lang="en-US" altLang="ko-KR" sz="600" u="none" strike="noStrike">
                          <a:effectLst/>
                          <a:latin typeface="+mj-lt"/>
                        </a:rPr>
                        <a:t>)</a:t>
                      </a:r>
                      <a:endParaRPr lang="en-US" altLang="ko-KR" sz="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ea typeface="맑은 고딕" panose="020B0503020000020004" pitchFamily="50" charset="-127"/>
                      </a:endParaRPr>
                    </a:p>
                  </a:txBody>
                  <a:tcPr marL="7430" marR="7430" marT="74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600" u="none" strike="noStrike">
                          <a:effectLst/>
                          <a:latin typeface="+mj-lt"/>
                        </a:rPr>
                        <a:t>모집분야</a:t>
                      </a:r>
                      <a:endParaRPr lang="ko-KR" altLang="en-US" sz="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ea typeface="맑은 고딕" panose="020B0503020000020004" pitchFamily="50" charset="-127"/>
                      </a:endParaRPr>
                    </a:p>
                  </a:txBody>
                  <a:tcPr marL="7430" marR="7430" marT="74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600" u="none" strike="noStrike">
                          <a:effectLst/>
                          <a:latin typeface="+mj-lt"/>
                        </a:rPr>
                        <a:t>경력</a:t>
                      </a:r>
                      <a:endParaRPr lang="ko-KR" altLang="en-US" sz="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ea typeface="맑은 고딕" panose="020B0503020000020004" pitchFamily="50" charset="-127"/>
                      </a:endParaRPr>
                    </a:p>
                  </a:txBody>
                  <a:tcPr marL="7430" marR="7430" marT="74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600" u="none" strike="noStrike">
                          <a:effectLst/>
                          <a:latin typeface="+mj-lt"/>
                        </a:rPr>
                        <a:t>학력</a:t>
                      </a:r>
                      <a:endParaRPr lang="ko-KR" altLang="en-US" sz="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ea typeface="맑은 고딕" panose="020B0503020000020004" pitchFamily="50" charset="-127"/>
                      </a:endParaRPr>
                    </a:p>
                  </a:txBody>
                  <a:tcPr marL="7430" marR="7430" marT="74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600" u="none" strike="noStrike">
                          <a:effectLst/>
                          <a:latin typeface="+mj-lt"/>
                        </a:rPr>
                        <a:t>수행업무</a:t>
                      </a:r>
                      <a:endParaRPr lang="ko-KR" altLang="en-US" sz="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ea typeface="맑은 고딕" panose="020B0503020000020004" pitchFamily="50" charset="-127"/>
                      </a:endParaRPr>
                    </a:p>
                  </a:txBody>
                  <a:tcPr marL="7430" marR="7430" marT="74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600" u="none" strike="noStrike">
                          <a:effectLst/>
                          <a:latin typeface="+mj-lt"/>
                        </a:rPr>
                        <a:t>우대사항</a:t>
                      </a:r>
                      <a:endParaRPr lang="ko-KR" altLang="en-US" sz="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ea typeface="맑은 고딕" panose="020B0503020000020004" pitchFamily="50" charset="-127"/>
                      </a:endParaRPr>
                    </a:p>
                  </a:txBody>
                  <a:tcPr marL="7430" marR="7430" marT="74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600" u="none" strike="noStrike">
                          <a:effectLst/>
                          <a:latin typeface="+mj-lt"/>
                        </a:rPr>
                        <a:t>근무지</a:t>
                      </a:r>
                      <a:endParaRPr lang="ko-KR" altLang="en-US" sz="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ea typeface="맑은 고딕" panose="020B0503020000020004" pitchFamily="50" charset="-127"/>
                      </a:endParaRPr>
                    </a:p>
                  </a:txBody>
                  <a:tcPr marL="7430" marR="7430" marT="74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600" u="none" strike="noStrike" smtClean="0">
                          <a:effectLst/>
                          <a:latin typeface="+mj-lt"/>
                        </a:rPr>
                        <a:t>모집인원</a:t>
                      </a:r>
                      <a:endParaRPr lang="ko-KR" altLang="en-US" sz="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ea typeface="맑은 고딕" panose="020B0503020000020004" pitchFamily="50" charset="-127"/>
                      </a:endParaRPr>
                    </a:p>
                  </a:txBody>
                  <a:tcPr marL="7430" marR="7430" marT="74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600" u="none" strike="noStrike">
                          <a:effectLst/>
                          <a:latin typeface="+mj-lt"/>
                        </a:rPr>
                        <a:t>비고</a:t>
                      </a:r>
                      <a:endParaRPr lang="ko-KR" altLang="en-US" sz="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ea typeface="맑은 고딕" panose="020B0503020000020004" pitchFamily="50" charset="-127"/>
                      </a:endParaRPr>
                    </a:p>
                  </a:txBody>
                  <a:tcPr marL="7430" marR="7430" marT="74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6766">
                <a:tc rowSpan="5"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600" u="none" strike="noStrike">
                          <a:effectLst/>
                          <a:latin typeface="+mj-lt"/>
                        </a:rPr>
                        <a:t>사무직</a:t>
                      </a:r>
                      <a:br>
                        <a:rPr lang="ko-KR" altLang="en-US" sz="600" u="none" strike="noStrike">
                          <a:effectLst/>
                          <a:latin typeface="+mj-lt"/>
                        </a:rPr>
                      </a:br>
                      <a:r>
                        <a:rPr lang="en-US" altLang="ko-KR" sz="600" u="none" strike="noStrike">
                          <a:effectLst/>
                          <a:latin typeface="+mj-lt"/>
                        </a:rPr>
                        <a:t>(</a:t>
                      </a:r>
                      <a:r>
                        <a:rPr lang="ko-KR" altLang="en-US" sz="600" u="none" strike="noStrike">
                          <a:effectLst/>
                          <a:latin typeface="+mj-lt"/>
                        </a:rPr>
                        <a:t>정규직</a:t>
                      </a:r>
                      <a:r>
                        <a:rPr lang="en-US" altLang="ko-KR" sz="600" u="none" strike="noStrike">
                          <a:effectLst/>
                          <a:latin typeface="+mj-lt"/>
                        </a:rPr>
                        <a:t>)</a:t>
                      </a:r>
                      <a:endParaRPr lang="en-US" altLang="ko-KR" sz="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ea typeface="맑은 고딕" panose="020B0503020000020004" pitchFamily="50" charset="-127"/>
                      </a:endParaRPr>
                    </a:p>
                  </a:txBody>
                  <a:tcPr marL="7430" marR="7430" marT="74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600" u="none" strike="noStrike" smtClean="0">
                          <a:effectLst/>
                          <a:latin typeface="+mj-lt"/>
                        </a:rPr>
                        <a:t>인사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ea typeface="돋움" panose="020B0600000101010101" pitchFamily="50" charset="-127"/>
                      </a:endParaRPr>
                    </a:p>
                  </a:txBody>
                  <a:tcPr marL="7430" marR="7430" marT="74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600" u="none" strike="noStrike">
                          <a:effectLst/>
                          <a:latin typeface="+mj-lt"/>
                        </a:rPr>
                        <a:t>신입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ea typeface="돋움" panose="020B0600000101010101" pitchFamily="50" charset="-127"/>
                      </a:endParaRPr>
                    </a:p>
                  </a:txBody>
                  <a:tcPr marL="7430" marR="7430" marT="74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600" u="none" strike="noStrike">
                          <a:effectLst/>
                          <a:latin typeface="+mj-lt"/>
                        </a:rPr>
                        <a:t>대졸이상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ea typeface="맑은 고딕" panose="020B0503020000020004" pitchFamily="50" charset="-127"/>
                      </a:endParaRPr>
                    </a:p>
                  </a:txBody>
                  <a:tcPr marL="7430" marR="7430" marT="74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ko-KR" sz="600" u="none" strike="noStrike" smtClean="0">
                          <a:effectLst/>
                          <a:latin typeface="+mj-lt"/>
                        </a:rPr>
                        <a:t>-</a:t>
                      </a:r>
                      <a:r>
                        <a:rPr lang="ko-KR" altLang="en-US" sz="600" u="none" strike="noStrike" smtClean="0">
                          <a:effectLst/>
                          <a:latin typeface="+mj-lt"/>
                        </a:rPr>
                        <a:t>채용 및 인사관리</a:t>
                      </a:r>
                      <a:r>
                        <a:rPr lang="en-US" altLang="ko-KR" sz="600" u="none" strike="noStrike" smtClean="0">
                          <a:effectLst/>
                          <a:latin typeface="+mj-lt"/>
                        </a:rPr>
                        <a:t>, </a:t>
                      </a:r>
                      <a:r>
                        <a:rPr lang="ko-KR" altLang="en-US" sz="600" u="none" strike="noStrike" smtClean="0">
                          <a:effectLst/>
                          <a:latin typeface="+mj-lt"/>
                        </a:rPr>
                        <a:t>인사기획</a:t>
                      </a:r>
                      <a:endParaRPr lang="en-US" altLang="ko-KR" sz="600" u="none" strike="noStrike" smtClean="0">
                        <a:effectLst/>
                        <a:latin typeface="+mj-lt"/>
                      </a:endParaRPr>
                    </a:p>
                    <a:p>
                      <a:pPr algn="l" rtl="0" fontAlgn="ctr"/>
                      <a:r>
                        <a:rPr lang="en-US" altLang="ko-KR" sz="600" u="none" strike="noStrike" smtClean="0">
                          <a:effectLst/>
                          <a:latin typeface="+mj-lt"/>
                        </a:rPr>
                        <a:t>-</a:t>
                      </a:r>
                      <a:r>
                        <a:rPr lang="ko-KR" altLang="en-US" sz="600" u="none" strike="noStrike" smtClean="0">
                          <a:effectLst/>
                          <a:latin typeface="+mj-lt"/>
                        </a:rPr>
                        <a:t>교육</a:t>
                      </a:r>
                      <a:r>
                        <a:rPr lang="en-US" altLang="ko-KR" sz="600" u="none" strike="noStrike" smtClean="0">
                          <a:effectLst/>
                          <a:latin typeface="+mj-lt"/>
                        </a:rPr>
                        <a:t>/</a:t>
                      </a:r>
                      <a:r>
                        <a:rPr lang="ko-KR" altLang="en-US" sz="600" u="none" strike="noStrike" smtClean="0">
                          <a:effectLst/>
                          <a:latin typeface="+mj-lt"/>
                        </a:rPr>
                        <a:t>연수</a:t>
                      </a:r>
                      <a:r>
                        <a:rPr lang="en-US" altLang="ko-KR" sz="600" u="none" strike="noStrike" smtClean="0">
                          <a:effectLst/>
                          <a:latin typeface="+mj-lt"/>
                        </a:rPr>
                        <a:t>/</a:t>
                      </a:r>
                      <a:r>
                        <a:rPr lang="ko-KR" altLang="en-US" sz="600" u="none" strike="noStrike" smtClean="0">
                          <a:effectLst/>
                          <a:latin typeface="+mj-lt"/>
                        </a:rPr>
                        <a:t>출향 업무</a:t>
                      </a:r>
                      <a:endParaRPr lang="en-US" altLang="ko-KR" sz="600" u="none" strike="noStrike" smtClean="0">
                        <a:effectLst/>
                        <a:latin typeface="+mj-lt"/>
                      </a:endParaRPr>
                    </a:p>
                    <a:p>
                      <a:pPr algn="l" rtl="0" fontAlgn="ctr"/>
                      <a:r>
                        <a:rPr lang="en-US" altLang="ko-KR" sz="600" u="none" strike="noStrike" smtClean="0">
                          <a:effectLst/>
                          <a:latin typeface="+mj-lt"/>
                        </a:rPr>
                        <a:t>-</a:t>
                      </a:r>
                      <a:r>
                        <a:rPr lang="ko-KR" altLang="en-US" sz="600" u="none" strike="noStrike" smtClean="0">
                          <a:effectLst/>
                          <a:latin typeface="+mj-lt"/>
                        </a:rPr>
                        <a:t>기타 인사관련 업무 등</a:t>
                      </a:r>
                      <a:endParaRPr lang="en-US" altLang="ko-KR" sz="600" u="none" strike="noStrike" smtClean="0">
                        <a:effectLst/>
                        <a:latin typeface="+mj-lt"/>
                      </a:endParaRPr>
                    </a:p>
                  </a:txBody>
                  <a:tcPr marL="7430" marR="7430" marT="74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ko-KR" sz="600" u="none" strike="noStrike">
                          <a:effectLst/>
                          <a:latin typeface="+mj-lt"/>
                        </a:rPr>
                        <a:t>- </a:t>
                      </a:r>
                      <a:r>
                        <a:rPr lang="ko-KR" altLang="en-US" sz="600" u="none" strike="noStrike" smtClean="0">
                          <a:effectLst/>
                          <a:latin typeface="+mj-lt"/>
                        </a:rPr>
                        <a:t>상경</a:t>
                      </a:r>
                      <a:r>
                        <a:rPr lang="en-US" altLang="ko-KR" sz="600" u="none" strike="noStrike" smtClean="0">
                          <a:effectLst/>
                          <a:latin typeface="+mj-lt"/>
                        </a:rPr>
                        <a:t>/</a:t>
                      </a:r>
                      <a:r>
                        <a:rPr lang="ko-KR" altLang="en-US" sz="600" u="none" strike="noStrike" smtClean="0">
                          <a:effectLst/>
                          <a:latin typeface="+mj-lt"/>
                        </a:rPr>
                        <a:t>행정</a:t>
                      </a:r>
                      <a:r>
                        <a:rPr lang="en-US" altLang="ko-KR" sz="600" u="none" strike="noStrike" smtClean="0">
                          <a:effectLst/>
                          <a:latin typeface="+mj-lt"/>
                        </a:rPr>
                        <a:t>/</a:t>
                      </a:r>
                      <a:r>
                        <a:rPr lang="ko-KR" altLang="en-US" sz="600" u="none" strike="noStrike" smtClean="0">
                          <a:effectLst/>
                          <a:latin typeface="+mj-lt"/>
                        </a:rPr>
                        <a:t>교육 관련  </a:t>
                      </a:r>
                      <a:r>
                        <a:rPr lang="ko-KR" altLang="en-US" sz="600" u="none" strike="noStrike">
                          <a:effectLst/>
                          <a:latin typeface="+mj-lt"/>
                        </a:rPr>
                        <a:t>전공자</a:t>
                      </a:r>
                      <a:br>
                        <a:rPr lang="ko-KR" altLang="en-US" sz="600" u="none" strike="noStrike">
                          <a:effectLst/>
                          <a:latin typeface="+mj-lt"/>
                        </a:rPr>
                      </a:br>
                      <a:r>
                        <a:rPr lang="en-US" altLang="ko-KR" sz="600" u="none" strike="noStrike">
                          <a:effectLst/>
                          <a:latin typeface="+mj-lt"/>
                        </a:rPr>
                        <a:t>- </a:t>
                      </a:r>
                      <a:r>
                        <a:rPr lang="ko-KR" altLang="en-US" sz="600" u="none" strike="noStrike" smtClean="0">
                          <a:effectLst/>
                          <a:latin typeface="+mj-lt"/>
                        </a:rPr>
                        <a:t>일본어 능통자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ea typeface="맑은 고딕" panose="020B0503020000020004" pitchFamily="50" charset="-127"/>
                      </a:endParaRPr>
                    </a:p>
                  </a:txBody>
                  <a:tcPr marL="7430" marR="7430" marT="74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600" u="none" strike="noStrike">
                          <a:effectLst/>
                          <a:latin typeface="+mj-lt"/>
                        </a:rPr>
                        <a:t>송도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ea typeface="돋움" panose="020B0600000101010101" pitchFamily="50" charset="-127"/>
                      </a:endParaRPr>
                    </a:p>
                  </a:txBody>
                  <a:tcPr marL="7430" marR="7430" marT="74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u="none" strike="noStrike">
                          <a:effectLst/>
                          <a:latin typeface="+mj-lt"/>
                        </a:rPr>
                        <a:t>0</a:t>
                      </a:r>
                      <a:r>
                        <a:rPr lang="ko-KR" altLang="en-US" sz="600" u="none" strike="noStrike">
                          <a:effectLst/>
                          <a:latin typeface="+mj-lt"/>
                        </a:rPr>
                        <a:t>명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ea typeface="맑은 고딕" panose="020B0503020000020004" pitchFamily="50" charset="-127"/>
                      </a:endParaRPr>
                    </a:p>
                  </a:txBody>
                  <a:tcPr marL="7430" marR="7430" marT="74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ko-KR" altLang="en-US" sz="600" u="none" strike="noStrike">
                          <a:effectLst/>
                          <a:latin typeface="+mj-lt"/>
                        </a:rPr>
                        <a:t>　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ea typeface="맑은 고딕" panose="020B0503020000020004" pitchFamily="50" charset="-127"/>
                      </a:endParaRPr>
                    </a:p>
                  </a:txBody>
                  <a:tcPr marL="7430" marR="7430" marT="74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345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600" u="none" strike="noStrike" smtClean="0">
                          <a:effectLst/>
                          <a:latin typeface="+mj-lt"/>
                        </a:rPr>
                        <a:t>영업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ea typeface="돋움" panose="020B0600000101010101" pitchFamily="50" charset="-127"/>
                      </a:endParaRPr>
                    </a:p>
                  </a:txBody>
                  <a:tcPr marL="7430" marR="7430" marT="74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600" u="none" strike="noStrike" smtClean="0">
                          <a:effectLst/>
                          <a:latin typeface="+mj-lt"/>
                        </a:rPr>
                        <a:t>신입</a:t>
                      </a:r>
                      <a:r>
                        <a:rPr lang="en-US" altLang="ko-KR" sz="600" u="none" strike="noStrike" smtClean="0">
                          <a:effectLst/>
                          <a:latin typeface="+mj-lt"/>
                        </a:rPr>
                        <a:t>/</a:t>
                      </a:r>
                      <a:r>
                        <a:rPr lang="ko-KR" altLang="en-US" sz="600" u="none" strike="noStrike" smtClean="0">
                          <a:effectLst/>
                          <a:latin typeface="+mj-lt"/>
                        </a:rPr>
                        <a:t>경력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ea typeface="돋움" panose="020B0600000101010101" pitchFamily="50" charset="-127"/>
                      </a:endParaRPr>
                    </a:p>
                  </a:txBody>
                  <a:tcPr marL="7430" marR="7430" marT="74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600" u="none" strike="noStrike">
                          <a:effectLst/>
                          <a:latin typeface="+mj-lt"/>
                        </a:rPr>
                        <a:t>대졸이상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ea typeface="맑은 고딕" panose="020B0503020000020004" pitchFamily="50" charset="-127"/>
                      </a:endParaRPr>
                    </a:p>
                  </a:txBody>
                  <a:tcPr marL="7430" marR="7430" marT="74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ko-KR" sz="600" u="none" strike="noStrike" smtClean="0">
                          <a:effectLst/>
                          <a:latin typeface="+mj-lt"/>
                        </a:rPr>
                        <a:t>-</a:t>
                      </a:r>
                      <a:r>
                        <a:rPr lang="ko-KR" altLang="en-US" sz="600" u="none" strike="noStrike" smtClean="0">
                          <a:effectLst/>
                          <a:latin typeface="+mj-lt"/>
                        </a:rPr>
                        <a:t>승강기 신규영업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ea typeface="맑은 고딕" panose="020B0503020000020004" pitchFamily="50" charset="-127"/>
                      </a:endParaRPr>
                    </a:p>
                  </a:txBody>
                  <a:tcPr marL="7430" marR="7430" marT="74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ko-KR" sz="600" u="none" strike="noStrike">
                          <a:effectLst/>
                          <a:latin typeface="+mj-lt"/>
                        </a:rPr>
                        <a:t>- </a:t>
                      </a:r>
                      <a:r>
                        <a:rPr lang="ko-KR" altLang="en-US" sz="600" u="none" strike="noStrike" smtClean="0">
                          <a:effectLst/>
                          <a:latin typeface="+mj-lt"/>
                        </a:rPr>
                        <a:t>기계</a:t>
                      </a:r>
                      <a:r>
                        <a:rPr lang="en-US" altLang="ko-KR" sz="600" u="none" strike="noStrike" smtClean="0">
                          <a:effectLst/>
                          <a:latin typeface="+mj-lt"/>
                        </a:rPr>
                        <a:t>/</a:t>
                      </a:r>
                      <a:r>
                        <a:rPr lang="ko-KR" altLang="en-US" sz="600" u="none" strike="noStrike" smtClean="0">
                          <a:effectLst/>
                          <a:latin typeface="+mj-lt"/>
                        </a:rPr>
                        <a:t>전기</a:t>
                      </a:r>
                      <a:r>
                        <a:rPr lang="en-US" altLang="ko-KR" sz="600" u="none" strike="noStrike" smtClean="0">
                          <a:effectLst/>
                          <a:latin typeface="+mj-lt"/>
                        </a:rPr>
                        <a:t>/</a:t>
                      </a:r>
                      <a:r>
                        <a:rPr lang="ko-KR" altLang="en-US" sz="600" u="none" strike="noStrike" smtClean="0">
                          <a:effectLst/>
                          <a:latin typeface="+mj-lt"/>
                        </a:rPr>
                        <a:t>상경계열 전공자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ea typeface="맑은 고딕" panose="020B0503020000020004" pitchFamily="50" charset="-127"/>
                      </a:endParaRPr>
                    </a:p>
                  </a:txBody>
                  <a:tcPr marL="7430" marR="7430" marT="74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600" b="0" i="0" u="none" strike="noStrike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</a:rPr>
                        <a:t>여의도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ea typeface="돋움" panose="020B0600000101010101" pitchFamily="50" charset="-127"/>
                      </a:endParaRPr>
                    </a:p>
                  </a:txBody>
                  <a:tcPr marL="7430" marR="7430" marT="74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u="none" strike="noStrike">
                          <a:effectLst/>
                          <a:latin typeface="+mj-lt"/>
                        </a:rPr>
                        <a:t>0</a:t>
                      </a:r>
                      <a:r>
                        <a:rPr lang="ko-KR" altLang="en-US" sz="600" u="none" strike="noStrike">
                          <a:effectLst/>
                          <a:latin typeface="+mj-lt"/>
                        </a:rPr>
                        <a:t>명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ea typeface="맑은 고딕" panose="020B0503020000020004" pitchFamily="50" charset="-127"/>
                      </a:endParaRPr>
                    </a:p>
                  </a:txBody>
                  <a:tcPr marL="7430" marR="7430" marT="74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ko-KR" altLang="en-US" sz="600" u="none" strike="noStrike">
                          <a:effectLst/>
                          <a:latin typeface="+mj-lt"/>
                        </a:rPr>
                        <a:t>　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ea typeface="맑은 고딕" panose="020B0503020000020004" pitchFamily="50" charset="-127"/>
                      </a:endParaRPr>
                    </a:p>
                  </a:txBody>
                  <a:tcPr marL="7430" marR="7430" marT="74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345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600" b="0" i="0" u="none" strike="noStrike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</a:rPr>
                        <a:t>영업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ea typeface="돋움" panose="020B0600000101010101" pitchFamily="50" charset="-127"/>
                      </a:endParaRPr>
                    </a:p>
                  </a:txBody>
                  <a:tcPr marL="7430" marR="7430" marT="74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600" u="none" strike="noStrike" smtClean="0">
                          <a:effectLst/>
                          <a:latin typeface="+mj-lt"/>
                        </a:rPr>
                        <a:t>경력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ea typeface="돋움" panose="020B0600000101010101" pitchFamily="50" charset="-127"/>
                      </a:endParaRPr>
                    </a:p>
                  </a:txBody>
                  <a:tcPr marL="7430" marR="7430" marT="74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600" u="none" strike="noStrike">
                          <a:effectLst/>
                          <a:latin typeface="+mj-lt"/>
                        </a:rPr>
                        <a:t>대졸이상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ea typeface="맑은 고딕" panose="020B0503020000020004" pitchFamily="50" charset="-127"/>
                      </a:endParaRPr>
                    </a:p>
                  </a:txBody>
                  <a:tcPr marL="7430" marR="7430" marT="74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ko-KR" sz="600" u="none" strike="noStrike" smtClean="0">
                          <a:effectLst/>
                          <a:latin typeface="+mj-lt"/>
                        </a:rPr>
                        <a:t>-</a:t>
                      </a:r>
                      <a:r>
                        <a:rPr lang="ko-KR" altLang="en-US" sz="600" u="none" strike="noStrike" smtClean="0">
                          <a:effectLst/>
                          <a:latin typeface="+mj-lt"/>
                        </a:rPr>
                        <a:t>대형 프로젝트 영업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ea typeface="맑은 고딕" panose="020B0503020000020004" pitchFamily="50" charset="-127"/>
                      </a:endParaRPr>
                    </a:p>
                  </a:txBody>
                  <a:tcPr marL="7430" marR="7430" marT="74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strike="noStrike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600" u="none" strike="noStrike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기계</a:t>
                      </a:r>
                      <a:r>
                        <a:rPr lang="en-US" altLang="ko-KR" sz="600" u="none" strike="noStrike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ko-KR" altLang="en-US" sz="600" u="none" strike="noStrike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전기</a:t>
                      </a:r>
                      <a:r>
                        <a:rPr lang="en-US" altLang="ko-KR" sz="600" u="none" strike="noStrike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ko-KR" altLang="en-US" sz="600" u="none" strike="noStrike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상경계열 전공자</a:t>
                      </a:r>
                      <a:endParaRPr lang="ko-KR" altLang="en-US" sz="600" b="0" i="0" u="none" strike="noStrike" kern="120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 rtl="0" fontAlgn="ctr"/>
                      <a:r>
                        <a:rPr lang="en-US" altLang="ko-KR" sz="600" u="none" strike="noStrike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600" u="none" strike="noStrike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경력 </a:t>
                      </a:r>
                      <a:r>
                        <a:rPr lang="en-US" altLang="ko-KR" sz="600" u="none" strike="noStrike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r>
                        <a:rPr lang="ko-KR" altLang="en-US" sz="600" u="none" strike="noStrike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년 이상</a:t>
                      </a:r>
                      <a:endParaRPr lang="ko-KR" altLang="en-US" sz="600" b="0" i="0" u="none" strike="noStrike" kern="120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30" marR="7430" marT="74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600" b="0" i="0" u="none" strike="noStrike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</a:rPr>
                        <a:t>여의도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ea typeface="돋움" panose="020B0600000101010101" pitchFamily="50" charset="-127"/>
                      </a:endParaRPr>
                    </a:p>
                  </a:txBody>
                  <a:tcPr marL="7430" marR="7430" marT="74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u="none" strike="noStrike">
                          <a:effectLst/>
                          <a:latin typeface="+mj-lt"/>
                        </a:rPr>
                        <a:t>0</a:t>
                      </a:r>
                      <a:r>
                        <a:rPr lang="ko-KR" altLang="en-US" sz="600" u="none" strike="noStrike">
                          <a:effectLst/>
                          <a:latin typeface="+mj-lt"/>
                        </a:rPr>
                        <a:t>명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ea typeface="맑은 고딕" panose="020B0503020000020004" pitchFamily="50" charset="-127"/>
                      </a:endParaRPr>
                    </a:p>
                  </a:txBody>
                  <a:tcPr marL="7430" marR="7430" marT="74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ko-KR" altLang="en-US" sz="600" u="none" strike="noStrike">
                          <a:effectLst/>
                          <a:latin typeface="+mj-lt"/>
                        </a:rPr>
                        <a:t>　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ea typeface="맑은 고딕" panose="020B0503020000020004" pitchFamily="50" charset="-127"/>
                      </a:endParaRPr>
                    </a:p>
                  </a:txBody>
                  <a:tcPr marL="7430" marR="7430" marT="74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017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600" b="0" i="0" u="none" strike="noStrike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</a:rPr>
                        <a:t>보수영업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ea typeface="돋움" panose="020B0600000101010101" pitchFamily="50" charset="-127"/>
                      </a:endParaRPr>
                    </a:p>
                  </a:txBody>
                  <a:tcPr marL="7430" marR="7430" marT="74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600" u="none" strike="noStrike" smtClean="0">
                          <a:effectLst/>
                          <a:latin typeface="+mj-lt"/>
                        </a:rPr>
                        <a:t>신입</a:t>
                      </a:r>
                      <a:r>
                        <a:rPr lang="en-US" altLang="ko-KR" sz="600" u="none" strike="noStrike" smtClean="0">
                          <a:effectLst/>
                          <a:latin typeface="+mj-lt"/>
                        </a:rPr>
                        <a:t>/</a:t>
                      </a:r>
                      <a:r>
                        <a:rPr lang="ko-KR" altLang="en-US" sz="600" u="none" strike="noStrike" smtClean="0">
                          <a:effectLst/>
                          <a:latin typeface="+mj-lt"/>
                        </a:rPr>
                        <a:t>경력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ea typeface="돋움" panose="020B0600000101010101" pitchFamily="50" charset="-127"/>
                      </a:endParaRPr>
                    </a:p>
                  </a:txBody>
                  <a:tcPr marL="7430" marR="7430" marT="74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strike="noStrike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대졸이상</a:t>
                      </a:r>
                      <a:endParaRPr lang="ko-KR" altLang="en-US" sz="600" b="0" i="0" u="none" strike="noStrike" kern="120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30" marR="7430" marT="74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ko-KR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맑은 고딕" panose="020B0503020000020004" pitchFamily="50" charset="-127"/>
                        </a:rPr>
                        <a:t>-</a:t>
                      </a:r>
                      <a:r>
                        <a:rPr lang="ko-KR" alt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맑은 고딕" panose="020B0503020000020004" pitchFamily="50" charset="-127"/>
                        </a:rPr>
                        <a:t>보수영업</a:t>
                      </a:r>
                    </a:p>
                    <a:p>
                      <a:pPr algn="l" rtl="0" fontAlgn="ctr"/>
                      <a:r>
                        <a:rPr lang="en-US" altLang="ko-KR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맑은 고딕" panose="020B0503020000020004" pitchFamily="50" charset="-127"/>
                        </a:rPr>
                        <a:t>-</a:t>
                      </a:r>
                      <a:r>
                        <a:rPr lang="ko-KR" alt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맑은 고딕" panose="020B0503020000020004" pitchFamily="50" charset="-127"/>
                        </a:rPr>
                        <a:t>고객</a:t>
                      </a:r>
                      <a:r>
                        <a:rPr lang="en-US" altLang="ko-KR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ko-KR" alt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맑은 고딕" panose="020B0503020000020004" pitchFamily="50" charset="-127"/>
                        </a:rPr>
                        <a:t>현장 관리</a:t>
                      </a:r>
                    </a:p>
                    <a:p>
                      <a:pPr algn="l" rtl="0" fontAlgn="ctr"/>
                      <a:r>
                        <a:rPr lang="en-US" altLang="ko-KR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맑은 고딕" panose="020B0503020000020004" pitchFamily="50" charset="-127"/>
                        </a:rPr>
                        <a:t>-</a:t>
                      </a:r>
                      <a:r>
                        <a:rPr lang="ko-KR" alt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맑은 고딕" panose="020B0503020000020004" pitchFamily="50" charset="-127"/>
                        </a:rPr>
                        <a:t>매출</a:t>
                      </a:r>
                      <a:r>
                        <a:rPr lang="en-US" altLang="ko-KR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ko-KR" alt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맑은 고딕" panose="020B0503020000020004" pitchFamily="50" charset="-127"/>
                        </a:rPr>
                        <a:t>계약 관리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ea typeface="맑은 고딕" panose="020B0503020000020004" pitchFamily="50" charset="-127"/>
                      </a:endParaRPr>
                    </a:p>
                  </a:txBody>
                  <a:tcPr marL="7430" marR="7430" marT="74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ko-KR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lang="ko-KR" alt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맑은 고딕" panose="020B0503020000020004" pitchFamily="50" charset="-127"/>
                        </a:rPr>
                        <a:t>기계</a:t>
                      </a:r>
                      <a:r>
                        <a:rPr lang="en-US" altLang="ko-KR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ko-KR" alt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맑은 고딕" panose="020B0503020000020004" pitchFamily="50" charset="-127"/>
                        </a:rPr>
                        <a:t>전기</a:t>
                      </a:r>
                      <a:r>
                        <a:rPr lang="ko-KR" alt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∙전자</a:t>
                      </a:r>
                      <a:r>
                        <a:rPr lang="en-US" altLang="ko-KR" sz="60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60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전공</a:t>
                      </a:r>
                      <a:endParaRPr lang="en-US" altLang="ko-KR" sz="600" b="0" i="0" u="none" strike="noStrike" baseline="0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6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상경계열</a:t>
                      </a:r>
                      <a:r>
                        <a:rPr lang="en-US" altLang="ko-KR" sz="60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</a:t>
                      </a:r>
                      <a:r>
                        <a:rPr lang="ko-KR" altLang="en-US" sz="60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전공</a:t>
                      </a:r>
                      <a:endParaRPr lang="en-US" altLang="ko-KR" sz="600" b="0" i="0" u="none" strike="noStrike" baseline="0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7430" marR="7430" marT="74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600" b="0" i="0" u="none" strike="noStrike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여의도 </a:t>
                      </a:r>
                      <a:r>
                        <a:rPr lang="en-US" altLang="ko-KR" sz="600" b="0" i="0" u="none" strike="noStrike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 </a:t>
                      </a:r>
                      <a:r>
                        <a:rPr lang="ko-KR" altLang="en-US" sz="600" b="0" i="0" u="none" strike="noStrike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성남</a:t>
                      </a:r>
                      <a:endParaRPr lang="ko-KR" altLang="en-US" sz="600" b="0" i="0" u="none" strike="noStrike" kern="1200">
                        <a:solidFill>
                          <a:srgbClr val="000000"/>
                        </a:solidFill>
                        <a:effectLst/>
                        <a:latin typeface="+mn-lt"/>
                        <a:ea typeface="돋움" panose="020B0600000101010101" pitchFamily="50" charset="-127"/>
                        <a:cs typeface="+mn-cs"/>
                      </a:endParaRPr>
                    </a:p>
                  </a:txBody>
                  <a:tcPr marL="7430" marR="7430" marT="74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strike="noStrike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r>
                        <a:rPr lang="ko-KR" altLang="en-US" sz="600" u="none" strike="noStrike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명</a:t>
                      </a:r>
                      <a:endParaRPr lang="ko-KR" altLang="en-US" sz="600" b="0" i="0" u="none" strike="noStrike" kern="120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30" marR="7430" marT="74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ko-KR" altLang="en-US" sz="600" u="none" strike="noStrike">
                          <a:effectLst/>
                          <a:latin typeface="+mj-lt"/>
                        </a:rPr>
                        <a:t>　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ea typeface="맑은 고딕" panose="020B0503020000020004" pitchFamily="50" charset="-127"/>
                      </a:endParaRPr>
                    </a:p>
                  </a:txBody>
                  <a:tcPr marL="7430" marR="7430" marT="74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017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600" b="0" i="0" u="none" strike="noStrike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</a:rPr>
                        <a:t>품질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ea typeface="맑은 고딕" panose="020B0503020000020004" pitchFamily="50" charset="-127"/>
                      </a:endParaRPr>
                    </a:p>
                  </a:txBody>
                  <a:tcPr marL="7430" marR="7430" marT="74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600" u="none" strike="noStrike" smtClean="0">
                          <a:effectLst/>
                          <a:latin typeface="+mj-lt"/>
                        </a:rPr>
                        <a:t>신입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ea typeface="돋움" panose="020B0600000101010101" pitchFamily="50" charset="-127"/>
                      </a:endParaRPr>
                    </a:p>
                  </a:txBody>
                  <a:tcPr marL="7430" marR="7430" marT="74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600" u="none" strike="noStrike" smtClean="0">
                          <a:effectLst/>
                          <a:latin typeface="+mj-lt"/>
                        </a:rPr>
                        <a:t>대졸이상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ea typeface="맑은 고딕" panose="020B0503020000020004" pitchFamily="50" charset="-127"/>
                      </a:endParaRPr>
                    </a:p>
                  </a:txBody>
                  <a:tcPr marL="7430" marR="7430" marT="74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ko-KR" sz="600" u="none" strike="noStrike" smtClean="0">
                          <a:effectLst/>
                          <a:latin typeface="+mj-lt"/>
                        </a:rPr>
                        <a:t>-</a:t>
                      </a:r>
                      <a:r>
                        <a:rPr lang="ko-KR" altLang="en-US" sz="600" u="none" strike="noStrike" smtClean="0">
                          <a:effectLst/>
                          <a:latin typeface="+mj-lt"/>
                        </a:rPr>
                        <a:t>품질경영 관리업무</a:t>
                      </a:r>
                      <a:endParaRPr lang="en-US" altLang="ko-KR" sz="600" u="none" strike="noStrike" smtClean="0">
                        <a:effectLst/>
                        <a:latin typeface="+mj-lt"/>
                      </a:endParaRPr>
                    </a:p>
                    <a:p>
                      <a:pPr algn="l" rtl="0" fontAlgn="ctr"/>
                      <a:r>
                        <a:rPr lang="en-US" altLang="ko-KR" sz="600" u="none" strike="noStrike" smtClean="0">
                          <a:effectLst/>
                          <a:latin typeface="+mj-lt"/>
                        </a:rPr>
                        <a:t>-</a:t>
                      </a:r>
                      <a:r>
                        <a:rPr lang="ko-KR" altLang="en-US" sz="600" u="none" strike="noStrike" smtClean="0">
                          <a:effectLst/>
                          <a:latin typeface="+mj-lt"/>
                        </a:rPr>
                        <a:t>대외 인증</a:t>
                      </a:r>
                      <a:r>
                        <a:rPr lang="en-US" altLang="ko-KR" sz="600" u="none" strike="noStrike" smtClean="0">
                          <a:effectLst/>
                          <a:latin typeface="+mj-lt"/>
                        </a:rPr>
                        <a:t>/</a:t>
                      </a:r>
                      <a:r>
                        <a:rPr lang="ko-KR" altLang="en-US" sz="600" u="none" strike="noStrike" smtClean="0">
                          <a:effectLst/>
                          <a:latin typeface="+mj-lt"/>
                        </a:rPr>
                        <a:t>시험</a:t>
                      </a:r>
                      <a:endParaRPr lang="en-US" altLang="ko-KR" sz="600" u="none" strike="noStrike" smtClean="0">
                        <a:effectLst/>
                        <a:latin typeface="+mj-lt"/>
                      </a:endParaRPr>
                    </a:p>
                    <a:p>
                      <a:pPr algn="l" rtl="0" fontAlgn="ctr"/>
                      <a:r>
                        <a:rPr lang="en-US" altLang="ko-KR" sz="600" u="none" strike="noStrike" smtClean="0">
                          <a:effectLst/>
                          <a:latin typeface="+mj-lt"/>
                        </a:rPr>
                        <a:t>-</a:t>
                      </a:r>
                      <a:r>
                        <a:rPr lang="ko-KR" altLang="en-US" sz="600" u="none" strike="noStrike" smtClean="0">
                          <a:effectLst/>
                          <a:latin typeface="+mj-lt"/>
                        </a:rPr>
                        <a:t>수출현장 품질관리</a:t>
                      </a:r>
                      <a:endParaRPr lang="en-US" altLang="ko-KR" sz="600" u="none" strike="noStrike" smtClean="0">
                        <a:effectLst/>
                        <a:latin typeface="+mj-lt"/>
                      </a:endParaRPr>
                    </a:p>
                  </a:txBody>
                  <a:tcPr marL="7430" marR="7430" marT="74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ko-KR" sz="600" u="none" strike="noStrike" smtClean="0">
                          <a:effectLst/>
                          <a:latin typeface="+mj-lt"/>
                        </a:rPr>
                        <a:t>-</a:t>
                      </a:r>
                      <a:r>
                        <a:rPr lang="ko-KR" altLang="en-US" sz="600" u="none" strike="noStrike" smtClean="0">
                          <a:effectLst/>
                          <a:latin typeface="+mj-lt"/>
                        </a:rPr>
                        <a:t>기계</a:t>
                      </a:r>
                      <a:r>
                        <a:rPr lang="en-US" altLang="ko-KR" sz="600" u="none" strike="noStrike" smtClean="0">
                          <a:effectLst/>
                          <a:latin typeface="+mj-lt"/>
                        </a:rPr>
                        <a:t>/</a:t>
                      </a:r>
                      <a:r>
                        <a:rPr lang="ko-KR" altLang="en-US" sz="600" u="none" strike="noStrike" smtClean="0">
                          <a:effectLst/>
                          <a:latin typeface="+mj-lt"/>
                        </a:rPr>
                        <a:t>전기관련 전공자</a:t>
                      </a:r>
                      <a:endParaRPr lang="en-US" altLang="ko-KR" sz="600" u="none" strike="noStrike" smtClean="0">
                        <a:effectLst/>
                        <a:latin typeface="+mj-lt"/>
                      </a:endParaRPr>
                    </a:p>
                    <a:p>
                      <a:pPr algn="l" rtl="0" fontAlgn="ctr"/>
                      <a:r>
                        <a:rPr lang="en-US" altLang="ko-KR" sz="600" u="none" strike="noStrike" smtClean="0">
                          <a:effectLst/>
                          <a:latin typeface="+mj-lt"/>
                        </a:rPr>
                        <a:t>-</a:t>
                      </a:r>
                      <a:r>
                        <a:rPr lang="ko-KR" altLang="en-US" sz="600" u="none" strike="noStrike" smtClean="0">
                          <a:effectLst/>
                          <a:latin typeface="+mj-lt"/>
                        </a:rPr>
                        <a:t>영어</a:t>
                      </a:r>
                      <a:r>
                        <a:rPr lang="en-US" altLang="ko-KR" sz="600" u="none" strike="noStrike" smtClean="0">
                          <a:effectLst/>
                          <a:latin typeface="+mj-lt"/>
                        </a:rPr>
                        <a:t>/</a:t>
                      </a:r>
                      <a:r>
                        <a:rPr lang="ko-KR" altLang="en-US" sz="600" u="none" strike="noStrike" smtClean="0">
                          <a:effectLst/>
                          <a:latin typeface="+mj-lt"/>
                        </a:rPr>
                        <a:t>일어 회화 및 작문 가능자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ea typeface="맑은 고딕" panose="020B0503020000020004" pitchFamily="50" charset="-127"/>
                      </a:endParaRPr>
                    </a:p>
                  </a:txBody>
                  <a:tcPr marL="7430" marR="7430" marT="74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600" u="none" strike="noStrike">
                          <a:effectLst/>
                          <a:latin typeface="+mj-lt"/>
                        </a:rPr>
                        <a:t>송도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ea typeface="돋움" panose="020B0600000101010101" pitchFamily="50" charset="-127"/>
                      </a:endParaRPr>
                    </a:p>
                  </a:txBody>
                  <a:tcPr marL="7430" marR="7430" marT="74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u="none" strike="noStrike">
                          <a:effectLst/>
                          <a:latin typeface="+mj-lt"/>
                        </a:rPr>
                        <a:t>0</a:t>
                      </a:r>
                      <a:r>
                        <a:rPr lang="ko-KR" altLang="en-US" sz="600" u="none" strike="noStrike">
                          <a:effectLst/>
                          <a:latin typeface="+mj-lt"/>
                        </a:rPr>
                        <a:t>명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ea typeface="맑은 고딕" panose="020B0503020000020004" pitchFamily="50" charset="-127"/>
                      </a:endParaRPr>
                    </a:p>
                  </a:txBody>
                  <a:tcPr marL="7430" marR="7430" marT="74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ko-KR" altLang="en-US" sz="600" u="none" strike="noStrike">
                          <a:effectLst/>
                          <a:latin typeface="+mj-lt"/>
                        </a:rPr>
                        <a:t>　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ea typeface="맑은 고딕" panose="020B0503020000020004" pitchFamily="50" charset="-127"/>
                      </a:endParaRPr>
                    </a:p>
                  </a:txBody>
                  <a:tcPr marL="7430" marR="7430" marT="74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2848">
                <a:tc rowSpan="8"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600" u="none" strike="noStrike">
                          <a:effectLst/>
                          <a:latin typeface="+mj-lt"/>
                        </a:rPr>
                        <a:t>기술직</a:t>
                      </a:r>
                      <a:br>
                        <a:rPr lang="ko-KR" altLang="en-US" sz="600" u="none" strike="noStrike">
                          <a:effectLst/>
                          <a:latin typeface="+mj-lt"/>
                        </a:rPr>
                      </a:br>
                      <a:r>
                        <a:rPr lang="en-US" altLang="ko-KR" sz="600" u="none" strike="noStrike">
                          <a:effectLst/>
                          <a:latin typeface="+mj-lt"/>
                        </a:rPr>
                        <a:t>(</a:t>
                      </a:r>
                      <a:r>
                        <a:rPr lang="ko-KR" altLang="en-US" sz="600" u="none" strike="noStrike">
                          <a:effectLst/>
                          <a:latin typeface="+mj-lt"/>
                        </a:rPr>
                        <a:t>계약직</a:t>
                      </a:r>
                      <a:r>
                        <a:rPr lang="en-US" altLang="ko-KR" sz="600" u="none" strike="noStrike">
                          <a:effectLst/>
                          <a:latin typeface="+mj-lt"/>
                        </a:rPr>
                        <a:t>)</a:t>
                      </a:r>
                      <a:endParaRPr lang="en-US" altLang="ko-KR" sz="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ea typeface="맑은 고딕" panose="020B0503020000020004" pitchFamily="50" charset="-127"/>
                      </a:endParaRPr>
                    </a:p>
                  </a:txBody>
                  <a:tcPr marL="7430" marR="7430" marT="74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600" u="none" strike="noStrike">
                          <a:effectLst/>
                          <a:latin typeface="+mj-lt"/>
                        </a:rPr>
                        <a:t>설치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ea typeface="돋움" panose="020B0600000101010101" pitchFamily="50" charset="-127"/>
                      </a:endParaRPr>
                    </a:p>
                  </a:txBody>
                  <a:tcPr marL="7430" marR="7430" marT="74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600" u="none" strike="noStrike">
                          <a:effectLst/>
                          <a:latin typeface="+mj-lt"/>
                        </a:rPr>
                        <a:t>신입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ea typeface="돋움" panose="020B0600000101010101" pitchFamily="50" charset="-127"/>
                      </a:endParaRPr>
                    </a:p>
                  </a:txBody>
                  <a:tcPr marL="7430" marR="7430" marT="74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600" u="none" strike="noStrike">
                          <a:effectLst/>
                          <a:latin typeface="+mj-lt"/>
                        </a:rPr>
                        <a:t>고졸이상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ea typeface="돋움" panose="020B0600000101010101" pitchFamily="50" charset="-127"/>
                      </a:endParaRPr>
                    </a:p>
                  </a:txBody>
                  <a:tcPr marL="7430" marR="7430" marT="74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ko-KR" sz="600" u="none" strike="noStrike">
                          <a:effectLst/>
                          <a:latin typeface="+mj-lt"/>
                        </a:rPr>
                        <a:t>-</a:t>
                      </a:r>
                      <a:r>
                        <a:rPr lang="ko-KR" altLang="en-US" sz="600" u="none" strike="noStrike">
                          <a:effectLst/>
                          <a:latin typeface="+mj-lt"/>
                        </a:rPr>
                        <a:t>설치기계 </a:t>
                      </a:r>
                      <a:r>
                        <a:rPr lang="ko-KR" altLang="en-US" sz="600" u="none" strike="noStrike" smtClean="0">
                          <a:effectLst/>
                          <a:latin typeface="+mj-lt"/>
                        </a:rPr>
                        <a:t>조립</a:t>
                      </a:r>
                      <a:endParaRPr lang="en-US" altLang="ko-KR" sz="600" u="none" strike="noStrike" smtClean="0">
                        <a:effectLst/>
                        <a:latin typeface="+mj-lt"/>
                      </a:endParaRPr>
                    </a:p>
                    <a:p>
                      <a:pPr algn="l" rtl="0" fontAlgn="ctr"/>
                      <a:r>
                        <a:rPr lang="en-US" altLang="ko-KR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맑은 고딕" panose="020B0503020000020004" pitchFamily="50" charset="-127"/>
                        </a:rPr>
                        <a:t>-</a:t>
                      </a:r>
                      <a:r>
                        <a:rPr lang="ko-KR" altLang="en-US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맑은 고딕" panose="020B0503020000020004" pitchFamily="50" charset="-127"/>
                        </a:rPr>
                        <a:t>현장 설치업무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ea typeface="맑은 고딕" panose="020B0503020000020004" pitchFamily="50" charset="-127"/>
                      </a:endParaRPr>
                    </a:p>
                  </a:txBody>
                  <a:tcPr marL="7430" marR="7430" marT="74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ko-KR" sz="600" u="none" strike="noStrike">
                          <a:effectLst/>
                          <a:latin typeface="+mj-lt"/>
                        </a:rPr>
                        <a:t>- </a:t>
                      </a:r>
                      <a:r>
                        <a:rPr lang="ko-KR" altLang="en-US" sz="600" u="none" strike="noStrike">
                          <a:effectLst/>
                          <a:latin typeface="+mj-lt"/>
                        </a:rPr>
                        <a:t>기계</a:t>
                      </a:r>
                      <a:r>
                        <a:rPr lang="en-US" altLang="ko-KR" sz="600" u="none" strike="noStrike">
                          <a:effectLst/>
                          <a:latin typeface="+mj-lt"/>
                        </a:rPr>
                        <a:t>, </a:t>
                      </a:r>
                      <a:r>
                        <a:rPr lang="ko-KR" altLang="en-US" sz="600" u="none" strike="noStrike">
                          <a:effectLst/>
                          <a:latin typeface="+mj-lt"/>
                        </a:rPr>
                        <a:t>전기 전공자</a:t>
                      </a:r>
                      <a:br>
                        <a:rPr lang="ko-KR" altLang="en-US" sz="600" u="none" strike="noStrike">
                          <a:effectLst/>
                          <a:latin typeface="+mj-lt"/>
                        </a:rPr>
                      </a:br>
                      <a:r>
                        <a:rPr lang="en-US" altLang="ko-KR" sz="600" u="none" strike="noStrike">
                          <a:effectLst/>
                          <a:latin typeface="+mj-lt"/>
                        </a:rPr>
                        <a:t>- </a:t>
                      </a:r>
                      <a:r>
                        <a:rPr lang="ko-KR" altLang="en-US" sz="600" u="none" strike="noStrike">
                          <a:effectLst/>
                          <a:latin typeface="+mj-lt"/>
                        </a:rPr>
                        <a:t>승강기 기능사 우대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ea typeface="맑은 고딕" panose="020B0503020000020004" pitchFamily="50" charset="-127"/>
                      </a:endParaRPr>
                    </a:p>
                  </a:txBody>
                  <a:tcPr marL="7430" marR="7430" marT="74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600" u="none" strike="noStrike">
                          <a:effectLst/>
                          <a:latin typeface="+mj-lt"/>
                        </a:rPr>
                        <a:t>수도권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ea typeface="돋움" panose="020B0600000101010101" pitchFamily="50" charset="-127"/>
                      </a:endParaRPr>
                    </a:p>
                  </a:txBody>
                  <a:tcPr marL="7430" marR="7430" marT="74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u="none" strike="noStrike">
                          <a:effectLst/>
                          <a:latin typeface="+mj-lt"/>
                        </a:rPr>
                        <a:t>0</a:t>
                      </a:r>
                      <a:r>
                        <a:rPr lang="ko-KR" altLang="en-US" sz="600" u="none" strike="noStrike">
                          <a:effectLst/>
                          <a:latin typeface="+mj-lt"/>
                        </a:rPr>
                        <a:t>명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ea typeface="맑은 고딕" panose="020B0503020000020004" pitchFamily="50" charset="-127"/>
                      </a:endParaRPr>
                    </a:p>
                  </a:txBody>
                  <a:tcPr marL="7430" marR="7430" marT="74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8">
                  <a:txBody>
                    <a:bodyPr/>
                    <a:lstStyle/>
                    <a:p>
                      <a:pPr algn="l" rtl="0" fontAlgn="ctr"/>
                      <a:r>
                        <a:rPr lang="ko-KR" altLang="en-US" sz="600" u="none" strike="noStrike">
                          <a:effectLst/>
                          <a:latin typeface="+mj-lt"/>
                        </a:rPr>
                        <a:t>계약직 평가를 통해 정규직 전환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ea typeface="맑은 고딕" panose="020B0503020000020004" pitchFamily="50" charset="-127"/>
                      </a:endParaRPr>
                    </a:p>
                  </a:txBody>
                  <a:tcPr marL="7430" marR="7430" marT="74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003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600" u="none" strike="noStrike">
                          <a:effectLst/>
                          <a:latin typeface="+mj-lt"/>
                        </a:rPr>
                        <a:t>보수점검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ea typeface="맑은 고딕" panose="020B0503020000020004" pitchFamily="50" charset="-127"/>
                      </a:endParaRPr>
                    </a:p>
                  </a:txBody>
                  <a:tcPr marL="7430" marR="7430" marT="74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600" b="0" i="0" u="none" strike="noStrike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</a:rPr>
                        <a:t>신입</a:t>
                      </a:r>
                      <a:r>
                        <a:rPr lang="en-US" altLang="ko-KR" sz="600" b="0" i="0" u="none" strike="noStrike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</a:rPr>
                        <a:t>/</a:t>
                      </a:r>
                      <a:r>
                        <a:rPr lang="ko-KR" altLang="en-US" sz="600" b="0" i="0" u="none" strike="noStrike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</a:rPr>
                        <a:t>경력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ea typeface="맑은 고딕" panose="020B0503020000020004" pitchFamily="50" charset="-127"/>
                      </a:endParaRPr>
                    </a:p>
                  </a:txBody>
                  <a:tcPr marL="7430" marR="7430" marT="74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600" u="none" strike="noStrike">
                          <a:effectLst/>
                          <a:latin typeface="+mj-lt"/>
                        </a:rPr>
                        <a:t>고졸이상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ea typeface="돋움" panose="020B0600000101010101" pitchFamily="50" charset="-127"/>
                      </a:endParaRPr>
                    </a:p>
                  </a:txBody>
                  <a:tcPr marL="7430" marR="7430" marT="74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l" rtl="0" fontAlgn="ctr"/>
                      <a:r>
                        <a:rPr lang="en-US" altLang="ko-KR" sz="600" u="none" strike="noStrike">
                          <a:effectLst/>
                          <a:latin typeface="+mj-lt"/>
                        </a:rPr>
                        <a:t>-</a:t>
                      </a:r>
                      <a:r>
                        <a:rPr lang="ko-KR" altLang="en-US" sz="600" u="none" strike="noStrike">
                          <a:effectLst/>
                          <a:latin typeface="+mj-lt"/>
                        </a:rPr>
                        <a:t>승강기 점검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ea typeface="맑은 고딕" panose="020B0503020000020004" pitchFamily="50" charset="-127"/>
                      </a:endParaRPr>
                    </a:p>
                  </a:txBody>
                  <a:tcPr marL="7430" marR="7430" marT="74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l" rtl="0" fontAlgn="ctr"/>
                      <a:r>
                        <a:rPr lang="en-US" altLang="ko-KR" sz="600" u="none" strike="noStrike">
                          <a:effectLst/>
                          <a:latin typeface="+mj-lt"/>
                        </a:rPr>
                        <a:t>-</a:t>
                      </a:r>
                      <a:r>
                        <a:rPr lang="ko-KR" altLang="en-US" sz="600" u="none" strike="noStrike">
                          <a:effectLst/>
                          <a:latin typeface="+mj-lt"/>
                        </a:rPr>
                        <a:t>기계</a:t>
                      </a:r>
                      <a:r>
                        <a:rPr lang="en-US" altLang="ko-KR" sz="600" u="none" strike="noStrike">
                          <a:effectLst/>
                          <a:latin typeface="+mj-lt"/>
                        </a:rPr>
                        <a:t>/</a:t>
                      </a:r>
                      <a:r>
                        <a:rPr lang="ko-KR" altLang="en-US" sz="600" u="none" strike="noStrike">
                          <a:effectLst/>
                          <a:latin typeface="+mj-lt"/>
                        </a:rPr>
                        <a:t>전기관련 전공자</a:t>
                      </a:r>
                      <a:br>
                        <a:rPr lang="ko-KR" altLang="en-US" sz="600" u="none" strike="noStrike">
                          <a:effectLst/>
                          <a:latin typeface="+mj-lt"/>
                        </a:rPr>
                      </a:br>
                      <a:r>
                        <a:rPr lang="en-US" altLang="ko-KR" sz="600" u="none" strike="noStrike">
                          <a:effectLst/>
                          <a:latin typeface="+mj-lt"/>
                        </a:rPr>
                        <a:t>-</a:t>
                      </a:r>
                      <a:r>
                        <a:rPr lang="ko-KR" altLang="en-US" sz="600" u="none" strike="noStrike">
                          <a:effectLst/>
                          <a:latin typeface="+mj-lt"/>
                        </a:rPr>
                        <a:t>승강기기능사</a:t>
                      </a:r>
                      <a:r>
                        <a:rPr lang="en-US" altLang="ko-KR" sz="600" u="none" strike="noStrike">
                          <a:effectLst/>
                          <a:latin typeface="+mj-lt"/>
                        </a:rPr>
                        <a:t>/</a:t>
                      </a:r>
                      <a:r>
                        <a:rPr lang="ko-KR" altLang="en-US" sz="600" u="none" strike="noStrike">
                          <a:effectLst/>
                          <a:latin typeface="+mj-lt"/>
                        </a:rPr>
                        <a:t>자체검사자</a:t>
                      </a:r>
                      <a:br>
                        <a:rPr lang="ko-KR" altLang="en-US" sz="600" u="none" strike="noStrike">
                          <a:effectLst/>
                          <a:latin typeface="+mj-lt"/>
                        </a:rPr>
                      </a:br>
                      <a:r>
                        <a:rPr lang="en-US" altLang="ko-KR" sz="600" u="none" strike="noStrike">
                          <a:effectLst/>
                          <a:latin typeface="+mj-lt"/>
                        </a:rPr>
                        <a:t>-</a:t>
                      </a:r>
                      <a:r>
                        <a:rPr lang="ko-KR" altLang="en-US" sz="600" u="none" strike="noStrike">
                          <a:effectLst/>
                          <a:latin typeface="+mj-lt"/>
                        </a:rPr>
                        <a:t>승강기 유지보수 경력자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ea typeface="맑은 고딕" panose="020B0503020000020004" pitchFamily="50" charset="-127"/>
                      </a:endParaRPr>
                    </a:p>
                  </a:txBody>
                  <a:tcPr marL="7430" marR="7430" marT="74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600" u="none" strike="noStrike" smtClean="0">
                          <a:effectLst/>
                          <a:latin typeface="+mj-lt"/>
                        </a:rPr>
                        <a:t>서울</a:t>
                      </a:r>
                      <a:endParaRPr lang="en-US" altLang="ko-KR" sz="600" u="none" strike="noStrike" smtClean="0">
                        <a:effectLst/>
                        <a:latin typeface="+mj-lt"/>
                      </a:endParaRPr>
                    </a:p>
                  </a:txBody>
                  <a:tcPr marL="7430" marR="7430" marT="74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u="none" strike="noStrike" smtClean="0">
                          <a:effectLst/>
                          <a:latin typeface="+mj-lt"/>
                        </a:rPr>
                        <a:t>00</a:t>
                      </a:r>
                      <a:r>
                        <a:rPr lang="ko-KR" altLang="en-US" sz="600" u="none" strike="noStrike">
                          <a:effectLst/>
                          <a:latin typeface="+mj-lt"/>
                        </a:rPr>
                        <a:t>명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ea typeface="맑은 고딕" panose="020B0503020000020004" pitchFamily="50" charset="-127"/>
                      </a:endParaRPr>
                    </a:p>
                  </a:txBody>
                  <a:tcPr marL="7430" marR="7430" marT="74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43204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600" u="none" strike="noStrike" smtClean="0">
                          <a:effectLst/>
                          <a:latin typeface="+mj-lt"/>
                        </a:rPr>
                        <a:t>경기</a:t>
                      </a:r>
                      <a:endParaRPr lang="en-US" altLang="ko-KR" sz="600" u="none" strike="noStrike" smtClean="0">
                        <a:effectLst/>
                        <a:latin typeface="+mj-lt"/>
                      </a:endParaRPr>
                    </a:p>
                    <a:p>
                      <a:pPr algn="ctr" rtl="0" fontAlgn="ctr"/>
                      <a:r>
                        <a:rPr lang="en-US" altLang="ko-KR" sz="600" u="none" strike="noStrike" smtClean="0">
                          <a:effectLst/>
                          <a:latin typeface="+mj-lt"/>
                        </a:rPr>
                        <a:t>(</a:t>
                      </a:r>
                      <a:r>
                        <a:rPr lang="ko-KR" altLang="en-US" sz="600" u="none" strike="noStrike" smtClean="0">
                          <a:effectLst/>
                          <a:latin typeface="+mj-lt"/>
                        </a:rPr>
                        <a:t>성남</a:t>
                      </a:r>
                      <a:r>
                        <a:rPr lang="en-US" altLang="ko-KR" sz="600" u="none" strike="noStrike" smtClean="0">
                          <a:effectLst/>
                          <a:latin typeface="+mj-lt"/>
                        </a:rPr>
                        <a:t>/</a:t>
                      </a:r>
                      <a:r>
                        <a:rPr lang="ko-KR" altLang="en-US" sz="600" u="none" strike="noStrike" smtClean="0">
                          <a:effectLst/>
                          <a:latin typeface="+mj-lt"/>
                        </a:rPr>
                        <a:t>수원</a:t>
                      </a:r>
                      <a:r>
                        <a:rPr lang="en-US" altLang="ko-KR" sz="600" u="none" strike="noStrike" smtClean="0">
                          <a:effectLst/>
                          <a:latin typeface="+mj-lt"/>
                        </a:rPr>
                        <a:t>/</a:t>
                      </a:r>
                      <a:r>
                        <a:rPr lang="ko-KR" altLang="en-US" sz="600" u="none" strike="noStrike" smtClean="0">
                          <a:effectLst/>
                          <a:latin typeface="+mj-lt"/>
                        </a:rPr>
                        <a:t>평택</a:t>
                      </a:r>
                      <a:r>
                        <a:rPr lang="en-US" altLang="ko-KR" sz="600" u="none" strike="noStrike" smtClean="0">
                          <a:effectLst/>
                          <a:latin typeface="+mj-lt"/>
                        </a:rPr>
                        <a:t>/</a:t>
                      </a:r>
                      <a:r>
                        <a:rPr lang="ko-KR" altLang="en-US" sz="600" u="none" strike="noStrike" smtClean="0">
                          <a:effectLst/>
                          <a:latin typeface="+mj-lt"/>
                        </a:rPr>
                        <a:t>용인</a:t>
                      </a:r>
                      <a:r>
                        <a:rPr lang="en-US" altLang="ko-KR" sz="600" u="none" strike="noStrike" smtClean="0">
                          <a:effectLst/>
                          <a:latin typeface="+mj-lt"/>
                        </a:rPr>
                        <a:t>/</a:t>
                      </a:r>
                      <a:r>
                        <a:rPr lang="ko-KR" altLang="en-US" sz="600" u="none" strike="noStrike" smtClean="0">
                          <a:effectLst/>
                          <a:latin typeface="+mj-lt"/>
                        </a:rPr>
                        <a:t>일산</a:t>
                      </a:r>
                      <a:r>
                        <a:rPr lang="en-US" altLang="ko-KR" sz="600" u="none" strike="noStrike" smtClean="0">
                          <a:effectLst/>
                          <a:latin typeface="+mj-lt"/>
                        </a:rPr>
                        <a:t>)</a:t>
                      </a:r>
                      <a:endParaRPr lang="en-US" altLang="ko-KR" sz="600" u="none" strike="noStrike" smtClean="0">
                        <a:effectLst/>
                        <a:latin typeface="+mj-lt"/>
                      </a:endParaRPr>
                    </a:p>
                  </a:txBody>
                  <a:tcPr marL="7430" marR="7430" marT="74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1602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600" u="none" strike="noStrike" smtClean="0">
                          <a:effectLst/>
                          <a:latin typeface="+mj-lt"/>
                        </a:rPr>
                        <a:t>인천</a:t>
                      </a:r>
                      <a:endParaRPr lang="en-US" altLang="ko-KR" sz="600" u="none" strike="noStrike" smtClean="0">
                        <a:effectLst/>
                        <a:latin typeface="+mj-lt"/>
                      </a:endParaRPr>
                    </a:p>
                  </a:txBody>
                  <a:tcPr marL="7430" marR="7430" marT="74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2704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600" u="none" strike="noStrike">
                          <a:effectLst/>
                          <a:latin typeface="+mj-lt"/>
                        </a:rPr>
                        <a:t>충청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ea typeface="돋움" panose="020B0600000101010101" pitchFamily="50" charset="-127"/>
                      </a:endParaRPr>
                    </a:p>
                  </a:txBody>
                  <a:tcPr marL="7430" marR="7430" marT="74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1602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600" u="none" strike="noStrike">
                          <a:effectLst/>
                          <a:latin typeface="+mj-lt"/>
                        </a:rPr>
                        <a:t>호남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ea typeface="돋움" panose="020B0600000101010101" pitchFamily="50" charset="-127"/>
                      </a:endParaRPr>
                    </a:p>
                  </a:txBody>
                  <a:tcPr marL="7430" marR="7430" marT="74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2258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600" u="none" strike="noStrike">
                          <a:effectLst/>
                          <a:latin typeface="+mj-lt"/>
                        </a:rPr>
                        <a:t>경남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ea typeface="돋움" panose="020B0600000101010101" pitchFamily="50" charset="-127"/>
                      </a:endParaRPr>
                    </a:p>
                  </a:txBody>
                  <a:tcPr marL="7430" marR="7430" marT="74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0946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u="none" strike="noStrike">
                          <a:effectLst/>
                          <a:latin typeface="+mj-lt"/>
                        </a:rPr>
                        <a:t>경북</a:t>
                      </a:r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ea typeface="맑은 고딕" panose="020B0503020000020004" pitchFamily="50" charset="-127"/>
                      </a:endParaRPr>
                    </a:p>
                  </a:txBody>
                  <a:tcPr marL="7430" marR="7430" marT="74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88640" y="128464"/>
            <a:ext cx="6858000" cy="8979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100" b="1" smtClean="0">
                <a:solidFill>
                  <a:srgbClr val="464646"/>
                </a:solidFill>
                <a:latin typeface="+mn-ea"/>
                <a:cs typeface="굴림" pitchFamily="50" charset="-127"/>
              </a:rPr>
              <a:t>3</a:t>
            </a:r>
            <a:r>
              <a:rPr kumimoji="1" lang="en-US" altLang="ko-KR" sz="1100" b="1">
                <a:solidFill>
                  <a:srgbClr val="464646"/>
                </a:solidFill>
                <a:latin typeface="+mn-ea"/>
                <a:cs typeface="굴림" pitchFamily="50" charset="-127"/>
              </a:rPr>
              <a:t>. </a:t>
            </a:r>
            <a:r>
              <a:rPr kumimoji="1" lang="ko-KR" altLang="en-US" sz="1100" b="1">
                <a:solidFill>
                  <a:srgbClr val="464646"/>
                </a:solidFill>
                <a:latin typeface="+mn-ea"/>
                <a:cs typeface="굴림" pitchFamily="50" charset="-127"/>
              </a:rPr>
              <a:t>제출서류</a:t>
            </a:r>
            <a:endParaRPr kumimoji="1" lang="en-US" altLang="ko-KR" sz="1100" b="1">
              <a:solidFill>
                <a:srgbClr val="464646"/>
              </a:solidFill>
              <a:latin typeface="+mn-ea"/>
              <a:cs typeface="굴림" pitchFamily="50" charset="-127"/>
            </a:endParaRPr>
          </a:p>
          <a:p>
            <a:pPr lv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kumimoji="1" lang="ko-KR" altLang="en-US" sz="300" b="1">
              <a:solidFill>
                <a:srgbClr val="464646"/>
              </a:solidFill>
              <a:latin typeface="+mn-ea"/>
              <a:cs typeface="굴림" pitchFamily="50" charset="-127"/>
            </a:endParaRPr>
          </a:p>
          <a:p>
            <a:pPr lv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000">
                <a:latin typeface="+mn-ea"/>
                <a:cs typeface="굴림" pitchFamily="50" charset="-127"/>
              </a:rPr>
              <a:t>    </a:t>
            </a:r>
            <a:r>
              <a:rPr kumimoji="1" lang="en-US" altLang="ko-KR" sz="1000">
                <a:solidFill>
                  <a:srgbClr val="6F6F6F"/>
                </a:solidFill>
                <a:latin typeface="+mn-ea"/>
                <a:cs typeface="굴림" pitchFamily="50" charset="-127"/>
              </a:rPr>
              <a:t>(1) </a:t>
            </a:r>
            <a:r>
              <a:rPr kumimoji="1" lang="ko-KR" altLang="en-US" sz="1000">
                <a:solidFill>
                  <a:srgbClr val="6F6F6F"/>
                </a:solidFill>
                <a:latin typeface="+mn-ea"/>
                <a:cs typeface="굴림" pitchFamily="50" charset="-127"/>
              </a:rPr>
              <a:t>입사지원 </a:t>
            </a:r>
            <a:r>
              <a:rPr kumimoji="1" lang="en-US" altLang="ko-KR" sz="1000">
                <a:solidFill>
                  <a:srgbClr val="6F6F6F"/>
                </a:solidFill>
                <a:latin typeface="+mn-ea"/>
                <a:cs typeface="굴림" pitchFamily="50" charset="-127"/>
              </a:rPr>
              <a:t>: </a:t>
            </a:r>
            <a:r>
              <a:rPr kumimoji="1" lang="ko-KR" altLang="en-US" sz="1000">
                <a:solidFill>
                  <a:srgbClr val="6F6F6F"/>
                </a:solidFill>
                <a:latin typeface="+mn-ea"/>
                <a:cs typeface="굴림" pitchFamily="50" charset="-127"/>
              </a:rPr>
              <a:t>당사홈페이지  </a:t>
            </a:r>
            <a:r>
              <a:rPr kumimoji="1" lang="en-US" altLang="ko-KR" sz="1000">
                <a:solidFill>
                  <a:srgbClr val="6F6F6F"/>
                </a:solidFill>
                <a:latin typeface="+mn-ea"/>
                <a:cs typeface="굴림" pitchFamily="50" charset="-127"/>
              </a:rPr>
              <a:t>※ </a:t>
            </a:r>
            <a:r>
              <a:rPr kumimoji="1" lang="ko-KR" altLang="en-US" sz="1000">
                <a:solidFill>
                  <a:srgbClr val="6F6F6F"/>
                </a:solidFill>
                <a:latin typeface="+mn-ea"/>
                <a:cs typeface="굴림" pitchFamily="50" charset="-127"/>
              </a:rPr>
              <a:t>홈페이지</a:t>
            </a:r>
            <a:r>
              <a:rPr kumimoji="1" lang="en-US" altLang="ko-KR" sz="1000">
                <a:solidFill>
                  <a:srgbClr val="6F6F6F"/>
                </a:solidFill>
                <a:latin typeface="+mn-ea"/>
                <a:cs typeface="굴림" pitchFamily="50" charset="-127"/>
              </a:rPr>
              <a:t>-</a:t>
            </a:r>
            <a:r>
              <a:rPr kumimoji="1" lang="ko-KR" altLang="en-US" sz="1000">
                <a:solidFill>
                  <a:srgbClr val="6F6F6F"/>
                </a:solidFill>
                <a:latin typeface="+mn-ea"/>
                <a:cs typeface="굴림" pitchFamily="50" charset="-127"/>
              </a:rPr>
              <a:t>우측상단 채용정보</a:t>
            </a:r>
            <a:r>
              <a:rPr kumimoji="1" lang="en-US" altLang="ko-KR" sz="1000">
                <a:solidFill>
                  <a:srgbClr val="6F6F6F"/>
                </a:solidFill>
                <a:latin typeface="+mn-ea"/>
                <a:cs typeface="굴림" pitchFamily="50" charset="-127"/>
              </a:rPr>
              <a:t>-</a:t>
            </a:r>
            <a:r>
              <a:rPr kumimoji="1" lang="ko-KR" altLang="en-US" sz="1000">
                <a:solidFill>
                  <a:srgbClr val="6F6F6F"/>
                </a:solidFill>
                <a:latin typeface="+mn-ea"/>
                <a:cs typeface="굴림" pitchFamily="50" charset="-127"/>
              </a:rPr>
              <a:t>해당공고 확인 후 지원하기</a:t>
            </a:r>
            <a:r>
              <a:rPr kumimoji="1" lang="en-US" altLang="ko-KR" sz="1000">
                <a:solidFill>
                  <a:srgbClr val="C00000"/>
                </a:solidFill>
                <a:latin typeface="+mn-ea"/>
                <a:cs typeface="굴림" pitchFamily="50" charset="-127"/>
              </a:rPr>
              <a:t>(</a:t>
            </a:r>
            <a:r>
              <a:rPr kumimoji="1" lang="ko-KR" altLang="en-US" sz="1000">
                <a:solidFill>
                  <a:srgbClr val="C00000"/>
                </a:solidFill>
                <a:latin typeface="+mn-ea"/>
                <a:cs typeface="굴림" pitchFamily="50" charset="-127"/>
              </a:rPr>
              <a:t>응시분야 선택 필수</a:t>
            </a:r>
            <a:r>
              <a:rPr kumimoji="1" lang="en-US" altLang="ko-KR" sz="1000">
                <a:solidFill>
                  <a:srgbClr val="C00000"/>
                </a:solidFill>
                <a:latin typeface="+mn-ea"/>
                <a:cs typeface="굴림" pitchFamily="50" charset="-127"/>
              </a:rPr>
              <a:t>)</a:t>
            </a:r>
            <a:endParaRPr kumimoji="1" lang="ko-KR" altLang="en-US" sz="1000">
              <a:solidFill>
                <a:srgbClr val="C00000"/>
              </a:solidFill>
              <a:latin typeface="+mn-ea"/>
              <a:cs typeface="굴림" pitchFamily="50" charset="-127"/>
            </a:endParaRPr>
          </a:p>
          <a:p>
            <a:pPr lv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000">
                <a:solidFill>
                  <a:srgbClr val="6F6F6F"/>
                </a:solidFill>
                <a:latin typeface="+mn-ea"/>
                <a:cs typeface="굴림" pitchFamily="50" charset="-127"/>
              </a:rPr>
              <a:t>    (2) </a:t>
            </a:r>
            <a:r>
              <a:rPr kumimoji="1" lang="ko-KR" altLang="en-US" sz="1000">
                <a:solidFill>
                  <a:srgbClr val="6F6F6F"/>
                </a:solidFill>
                <a:latin typeface="+mn-ea"/>
                <a:cs typeface="굴림" pitchFamily="50" charset="-127"/>
              </a:rPr>
              <a:t>최종학교 졸업증명서</a:t>
            </a:r>
          </a:p>
          <a:p>
            <a:pPr lv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000">
                <a:solidFill>
                  <a:srgbClr val="6F6F6F"/>
                </a:solidFill>
                <a:latin typeface="+mn-ea"/>
                <a:cs typeface="굴림" pitchFamily="50" charset="-127"/>
              </a:rPr>
              <a:t>    (3) </a:t>
            </a:r>
            <a:r>
              <a:rPr kumimoji="1" lang="ko-KR" altLang="en-US" sz="1000">
                <a:solidFill>
                  <a:srgbClr val="6F6F6F"/>
                </a:solidFill>
                <a:latin typeface="+mn-ea"/>
                <a:cs typeface="굴림" pitchFamily="50" charset="-127"/>
              </a:rPr>
              <a:t>경력증명서 또는 재직증명서</a:t>
            </a:r>
            <a:r>
              <a:rPr kumimoji="1" lang="en-US" altLang="ko-KR" sz="1000">
                <a:solidFill>
                  <a:srgbClr val="6F6F6F"/>
                </a:solidFill>
                <a:latin typeface="+mn-ea"/>
                <a:cs typeface="굴림" pitchFamily="50" charset="-127"/>
              </a:rPr>
              <a:t>(</a:t>
            </a:r>
            <a:r>
              <a:rPr kumimoji="1" lang="ko-KR" altLang="en-US" sz="1000">
                <a:solidFill>
                  <a:srgbClr val="6F6F6F"/>
                </a:solidFill>
                <a:latin typeface="+mn-ea"/>
                <a:cs typeface="굴림" pitchFamily="50" charset="-127"/>
              </a:rPr>
              <a:t>해당자에 한함</a:t>
            </a:r>
            <a:r>
              <a:rPr kumimoji="1" lang="en-US" altLang="ko-KR" sz="1000">
                <a:solidFill>
                  <a:srgbClr val="6F6F6F"/>
                </a:solidFill>
                <a:latin typeface="+mn-ea"/>
                <a:cs typeface="굴림" pitchFamily="50" charset="-127"/>
              </a:rPr>
              <a:t>)</a:t>
            </a:r>
          </a:p>
          <a:p>
            <a:pPr lv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000">
                <a:solidFill>
                  <a:srgbClr val="6F6F6F"/>
                </a:solidFill>
                <a:latin typeface="+mn-ea"/>
                <a:cs typeface="굴림" pitchFamily="50" charset="-127"/>
              </a:rPr>
              <a:t>    (4) </a:t>
            </a:r>
            <a:r>
              <a:rPr kumimoji="1" lang="ko-KR" altLang="en-US" sz="1000">
                <a:solidFill>
                  <a:srgbClr val="6F6F6F"/>
                </a:solidFill>
                <a:latin typeface="+mn-ea"/>
                <a:cs typeface="굴림" pitchFamily="50" charset="-127"/>
              </a:rPr>
              <a:t>어학성적증명서 사본</a:t>
            </a:r>
            <a:r>
              <a:rPr kumimoji="1" lang="en-US" altLang="ko-KR" sz="1000">
                <a:solidFill>
                  <a:srgbClr val="6F6F6F"/>
                </a:solidFill>
                <a:latin typeface="+mn-ea"/>
                <a:cs typeface="굴림" pitchFamily="50" charset="-127"/>
              </a:rPr>
              <a:t>[JPT, TOEIC] (</a:t>
            </a:r>
            <a:r>
              <a:rPr kumimoji="1" lang="ko-KR" altLang="en-US" sz="1000">
                <a:solidFill>
                  <a:srgbClr val="6F6F6F"/>
                </a:solidFill>
                <a:latin typeface="+mn-ea"/>
                <a:cs typeface="굴림" pitchFamily="50" charset="-127"/>
              </a:rPr>
              <a:t>해당자에 한함</a:t>
            </a:r>
            <a:r>
              <a:rPr kumimoji="1" lang="en-US" altLang="ko-KR" sz="1000">
                <a:solidFill>
                  <a:srgbClr val="6F6F6F"/>
                </a:solidFill>
                <a:latin typeface="+mn-ea"/>
                <a:cs typeface="굴림" pitchFamily="50" charset="-127"/>
              </a:rPr>
              <a:t>)</a:t>
            </a:r>
          </a:p>
          <a:p>
            <a:pPr lv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000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    (</a:t>
            </a:r>
            <a:r>
              <a:rPr kumimoji="1" lang="en-US" altLang="ko-KR" sz="1000">
                <a:solidFill>
                  <a:srgbClr val="6F6F6F"/>
                </a:solidFill>
                <a:latin typeface="+mn-ea"/>
                <a:cs typeface="굴림" pitchFamily="50" charset="-127"/>
              </a:rPr>
              <a:t>5) </a:t>
            </a:r>
            <a:r>
              <a:rPr kumimoji="1" lang="ko-KR" altLang="en-US" sz="1000">
                <a:solidFill>
                  <a:srgbClr val="6F6F6F"/>
                </a:solidFill>
                <a:latin typeface="+mn-ea"/>
                <a:cs typeface="굴림" pitchFamily="50" charset="-127"/>
              </a:rPr>
              <a:t>자격증 사본 </a:t>
            </a:r>
            <a:r>
              <a:rPr kumimoji="1" lang="en-US" altLang="ko-KR" sz="1000">
                <a:solidFill>
                  <a:srgbClr val="6F6F6F"/>
                </a:solidFill>
                <a:latin typeface="+mn-ea"/>
                <a:cs typeface="굴림" pitchFamily="50" charset="-127"/>
              </a:rPr>
              <a:t>(</a:t>
            </a:r>
            <a:r>
              <a:rPr kumimoji="1" lang="ko-KR" altLang="en-US" sz="1000">
                <a:solidFill>
                  <a:srgbClr val="6F6F6F"/>
                </a:solidFill>
                <a:latin typeface="+mn-ea"/>
                <a:cs typeface="굴림" pitchFamily="50" charset="-127"/>
              </a:rPr>
              <a:t>해당자에 한함</a:t>
            </a:r>
            <a:r>
              <a:rPr kumimoji="1" lang="en-US" altLang="ko-KR" sz="1000">
                <a:solidFill>
                  <a:srgbClr val="6F6F6F"/>
                </a:solidFill>
                <a:latin typeface="+mn-ea"/>
                <a:cs typeface="굴림" pitchFamily="50" charset="-127"/>
              </a:rPr>
              <a:t>)</a:t>
            </a:r>
          </a:p>
          <a:p>
            <a:pPr lv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000">
                <a:solidFill>
                  <a:srgbClr val="6F6F6F"/>
                </a:solidFill>
                <a:latin typeface="+mn-ea"/>
                <a:cs typeface="굴림" pitchFamily="50" charset="-127"/>
              </a:rPr>
              <a:t> </a:t>
            </a:r>
            <a:r>
              <a:rPr kumimoji="1" lang="en-US" altLang="ko-KR" sz="1000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   (</a:t>
            </a:r>
            <a:r>
              <a:rPr kumimoji="1" lang="en-US" altLang="ko-KR" sz="1000">
                <a:solidFill>
                  <a:srgbClr val="6F6F6F"/>
                </a:solidFill>
                <a:latin typeface="+mn-ea"/>
                <a:cs typeface="굴림" pitchFamily="50" charset="-127"/>
              </a:rPr>
              <a:t>6) </a:t>
            </a:r>
            <a:r>
              <a:rPr kumimoji="1" lang="ko-KR" altLang="en-US" sz="1000">
                <a:solidFill>
                  <a:srgbClr val="6F6F6F"/>
                </a:solidFill>
                <a:latin typeface="+mn-ea"/>
                <a:cs typeface="굴림" pitchFamily="50" charset="-127"/>
              </a:rPr>
              <a:t>직전년도 또는 최종근무년도 근로소득 원천징수 영수증    </a:t>
            </a:r>
            <a:r>
              <a:rPr kumimoji="1" lang="en-US" altLang="ko-KR" sz="1000" b="1" u="sng">
                <a:solidFill>
                  <a:srgbClr val="FF0000"/>
                </a:solidFill>
                <a:latin typeface="+mn-ea"/>
                <a:cs typeface="굴림" pitchFamily="50" charset="-127"/>
              </a:rPr>
              <a:t>※ ②~⑥</a:t>
            </a:r>
            <a:r>
              <a:rPr kumimoji="1" lang="ko-KR" altLang="en-US" sz="1000" b="1" u="sng">
                <a:solidFill>
                  <a:srgbClr val="FF0000"/>
                </a:solidFill>
                <a:latin typeface="+mn-ea"/>
                <a:cs typeface="굴림" pitchFamily="50" charset="-127"/>
              </a:rPr>
              <a:t>번 서류는 면접 참여인원에 한해 제출</a:t>
            </a:r>
            <a:r>
              <a:rPr kumimoji="1" lang="ko-KR" altLang="en-US" sz="1000">
                <a:solidFill>
                  <a:srgbClr val="6F6F6F"/>
                </a:solidFill>
                <a:latin typeface="+mn-ea"/>
                <a:cs typeface="굴림" pitchFamily="50" charset="-127"/>
              </a:rPr>
              <a:t/>
            </a:r>
            <a:br>
              <a:rPr kumimoji="1" lang="ko-KR" altLang="en-US" sz="1000">
                <a:solidFill>
                  <a:srgbClr val="6F6F6F"/>
                </a:solidFill>
                <a:latin typeface="+mn-ea"/>
                <a:cs typeface="굴림" pitchFamily="50" charset="-127"/>
              </a:rPr>
            </a:br>
            <a:r>
              <a:rPr kumimoji="1" lang="ko-KR" altLang="en-US" sz="1000">
                <a:solidFill>
                  <a:srgbClr val="6F6F6F"/>
                </a:solidFill>
                <a:latin typeface="+mn-ea"/>
                <a:cs typeface="굴림" pitchFamily="50" charset="-127"/>
              </a:rPr>
              <a:t>        </a:t>
            </a:r>
            <a:r>
              <a:rPr kumimoji="1" lang="en-US" altLang="ko-KR" sz="1000">
                <a:solidFill>
                  <a:srgbClr val="6F6F6F"/>
                </a:solidFill>
                <a:latin typeface="+mn-ea"/>
                <a:cs typeface="굴림" pitchFamily="50" charset="-127"/>
              </a:rPr>
              <a:t>(</a:t>
            </a:r>
            <a:r>
              <a:rPr kumimoji="1" lang="ko-KR" altLang="en-US" sz="1000">
                <a:solidFill>
                  <a:srgbClr val="6F6F6F"/>
                </a:solidFill>
                <a:latin typeface="+mn-ea"/>
                <a:cs typeface="굴림" pitchFamily="50" charset="-127"/>
              </a:rPr>
              <a:t>입사지원과 관련하여 개인정보 제공에 동의하며 지원서의 내용이 사실과 다를 경우 합격을 취소함</a:t>
            </a:r>
            <a:r>
              <a:rPr kumimoji="1" lang="en-US" altLang="ko-KR" sz="1000">
                <a:solidFill>
                  <a:srgbClr val="6F6F6F"/>
                </a:solidFill>
                <a:latin typeface="+mn-ea"/>
                <a:cs typeface="굴림" pitchFamily="50" charset="-127"/>
              </a:rPr>
              <a:t>)</a:t>
            </a:r>
            <a:endParaRPr kumimoji="1" lang="en-US" altLang="ko-KR" sz="1000" b="1" smtClean="0">
              <a:solidFill>
                <a:srgbClr val="464646"/>
              </a:solidFill>
              <a:latin typeface="+mn-ea"/>
              <a:cs typeface="굴림" pitchFamily="50" charset="-127"/>
            </a:endParaRPr>
          </a:p>
          <a:p>
            <a:pPr lv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kumimoji="1" lang="en-US" altLang="ko-KR" sz="1100" b="1" smtClean="0">
              <a:solidFill>
                <a:srgbClr val="464646"/>
              </a:solidFill>
              <a:latin typeface="+mn-ea"/>
              <a:cs typeface="굴림" pitchFamily="50" charset="-127"/>
            </a:endParaRPr>
          </a:p>
          <a:p>
            <a:pPr lv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100" b="1" smtClean="0">
                <a:solidFill>
                  <a:srgbClr val="464646"/>
                </a:solidFill>
                <a:latin typeface="+mn-ea"/>
                <a:cs typeface="굴림" pitchFamily="50" charset="-127"/>
              </a:rPr>
              <a:t>4</a:t>
            </a:r>
            <a:r>
              <a:rPr kumimoji="1" lang="ko-KR" altLang="ko-KR" sz="1100" b="1" smtClean="0">
                <a:solidFill>
                  <a:srgbClr val="464646"/>
                </a:solidFill>
                <a:latin typeface="+mn-ea"/>
                <a:cs typeface="굴림" pitchFamily="50" charset="-127"/>
              </a:rPr>
              <a:t>. </a:t>
            </a:r>
            <a:r>
              <a:rPr kumimoji="1" lang="ko-KR" altLang="ko-KR" sz="1100" b="1">
                <a:solidFill>
                  <a:srgbClr val="464646"/>
                </a:solidFill>
                <a:latin typeface="+mn-ea"/>
                <a:cs typeface="굴림" pitchFamily="50" charset="-127"/>
              </a:rPr>
              <a:t>지원서 접수</a:t>
            </a:r>
            <a:endParaRPr kumimoji="1" lang="en-US" altLang="ko-KR" sz="1100" b="1">
              <a:solidFill>
                <a:srgbClr val="464646"/>
              </a:solidFill>
              <a:latin typeface="+mn-ea"/>
              <a:cs typeface="굴림" pitchFamily="50" charset="-127"/>
            </a:endParaRPr>
          </a:p>
          <a:p>
            <a:pPr lv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000">
                <a:solidFill>
                  <a:srgbClr val="6F6F6F"/>
                </a:solidFill>
                <a:latin typeface="+mn-ea"/>
                <a:cs typeface="굴림" pitchFamily="50" charset="-127"/>
              </a:rPr>
              <a:t>    (</a:t>
            </a:r>
            <a:r>
              <a:rPr kumimoji="1" lang="ko-KR" altLang="ko-KR" sz="1000">
                <a:solidFill>
                  <a:srgbClr val="6F6F6F"/>
                </a:solidFill>
                <a:latin typeface="+mn-ea"/>
                <a:cs typeface="굴림" pitchFamily="50" charset="-127"/>
              </a:rPr>
              <a:t>1</a:t>
            </a:r>
            <a:r>
              <a:rPr kumimoji="1" lang="en-US" altLang="ko-KR" sz="1000">
                <a:solidFill>
                  <a:srgbClr val="6F6F6F"/>
                </a:solidFill>
                <a:latin typeface="+mn-ea"/>
                <a:cs typeface="굴림" pitchFamily="50" charset="-127"/>
              </a:rPr>
              <a:t>)</a:t>
            </a:r>
            <a:r>
              <a:rPr kumimoji="1" lang="ko-KR" altLang="ko-KR" sz="1000">
                <a:solidFill>
                  <a:srgbClr val="6F6F6F"/>
                </a:solidFill>
                <a:latin typeface="+mn-ea"/>
                <a:cs typeface="굴림" pitchFamily="50" charset="-127"/>
              </a:rPr>
              <a:t> 접수기간 : </a:t>
            </a:r>
            <a:r>
              <a:rPr kumimoji="1" lang="ko-KR" altLang="ko-KR" sz="1000" b="1">
                <a:solidFill>
                  <a:srgbClr val="6F6F6F"/>
                </a:solidFill>
                <a:latin typeface="+mn-ea"/>
                <a:cs typeface="굴림" pitchFamily="50" charset="-127"/>
              </a:rPr>
              <a:t>201</a:t>
            </a:r>
            <a:r>
              <a:rPr kumimoji="1" lang="en-US" altLang="ko-KR" sz="1000" b="1">
                <a:solidFill>
                  <a:srgbClr val="6F6F6F"/>
                </a:solidFill>
                <a:latin typeface="+mn-ea"/>
                <a:cs typeface="굴림" pitchFamily="50" charset="-127"/>
              </a:rPr>
              <a:t>9</a:t>
            </a:r>
            <a:r>
              <a:rPr kumimoji="1" lang="ko-KR" altLang="ko-KR" sz="1000" b="1">
                <a:solidFill>
                  <a:srgbClr val="6F6F6F"/>
                </a:solidFill>
                <a:latin typeface="+mn-ea"/>
                <a:cs typeface="굴림" pitchFamily="50" charset="-127"/>
              </a:rPr>
              <a:t>. </a:t>
            </a:r>
            <a:r>
              <a:rPr kumimoji="1" lang="en-US" altLang="ko-KR" sz="1000" b="1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11</a:t>
            </a:r>
            <a:r>
              <a:rPr kumimoji="1" lang="ko-KR" altLang="ko-KR" sz="1000" b="1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. </a:t>
            </a:r>
            <a:r>
              <a:rPr kumimoji="1" lang="en-US" altLang="ko-KR" sz="1000" b="1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15</a:t>
            </a:r>
            <a:r>
              <a:rPr kumimoji="1" lang="ko-KR" altLang="ko-KR" sz="1000" b="1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(</a:t>
            </a:r>
            <a:r>
              <a:rPr kumimoji="1" lang="ko-KR" altLang="en-US" sz="1000" b="1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금</a:t>
            </a:r>
            <a:r>
              <a:rPr kumimoji="1" lang="ko-KR" altLang="ko-KR" sz="1000" b="1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) </a:t>
            </a:r>
            <a:r>
              <a:rPr kumimoji="1" lang="ko-KR" altLang="ko-KR" sz="1000" b="1">
                <a:solidFill>
                  <a:srgbClr val="6F6F6F"/>
                </a:solidFill>
                <a:latin typeface="+mn-ea"/>
                <a:cs typeface="굴림" pitchFamily="50" charset="-127"/>
              </a:rPr>
              <a:t>~ </a:t>
            </a:r>
            <a:r>
              <a:rPr kumimoji="1" lang="en-US" altLang="ko-KR" sz="1000" b="1" smtClean="0">
                <a:solidFill>
                  <a:srgbClr val="CC0000"/>
                </a:solidFill>
                <a:latin typeface="+mn-ea"/>
                <a:cs typeface="굴림" pitchFamily="50" charset="-127"/>
              </a:rPr>
              <a:t>12. 05</a:t>
            </a:r>
            <a:r>
              <a:rPr kumimoji="1" lang="ko-KR" altLang="ko-KR" sz="1000" b="1" smtClean="0">
                <a:solidFill>
                  <a:srgbClr val="CC0000"/>
                </a:solidFill>
                <a:latin typeface="+mn-ea"/>
                <a:cs typeface="굴림" pitchFamily="50" charset="-127"/>
              </a:rPr>
              <a:t>(</a:t>
            </a:r>
            <a:r>
              <a:rPr kumimoji="1" lang="ko-KR" altLang="en-US" sz="1000" b="1" smtClean="0">
                <a:solidFill>
                  <a:srgbClr val="CC0000"/>
                </a:solidFill>
                <a:latin typeface="+mn-ea"/>
                <a:cs typeface="굴림" pitchFamily="50" charset="-127"/>
              </a:rPr>
              <a:t>목</a:t>
            </a:r>
            <a:r>
              <a:rPr kumimoji="1" lang="ko-KR" altLang="ko-KR" sz="1000" b="1" smtClean="0">
                <a:solidFill>
                  <a:srgbClr val="CC0000"/>
                </a:solidFill>
                <a:latin typeface="+mn-ea"/>
                <a:cs typeface="굴림" pitchFamily="50" charset="-127"/>
              </a:rPr>
              <a:t>)</a:t>
            </a:r>
            <a:r>
              <a:rPr kumimoji="1" lang="en-US" altLang="ko-KR" sz="1000" b="1" smtClean="0">
                <a:solidFill>
                  <a:srgbClr val="CC0000"/>
                </a:solidFill>
                <a:latin typeface="+mn-ea"/>
                <a:cs typeface="굴림" pitchFamily="50" charset="-127"/>
              </a:rPr>
              <a:t> </a:t>
            </a:r>
            <a:r>
              <a:rPr kumimoji="1" lang="en-US" altLang="ko-KR" sz="1000" b="1">
                <a:solidFill>
                  <a:srgbClr val="CC0000"/>
                </a:solidFill>
                <a:latin typeface="+mn-ea"/>
                <a:cs typeface="굴림" pitchFamily="50" charset="-127"/>
              </a:rPr>
              <a:t>17</a:t>
            </a:r>
            <a:r>
              <a:rPr kumimoji="1" lang="ko-KR" altLang="en-US" sz="1000" b="1" smtClean="0">
                <a:solidFill>
                  <a:srgbClr val="CC0000"/>
                </a:solidFill>
                <a:latin typeface="+mn-ea"/>
                <a:cs typeface="굴림" pitchFamily="50" charset="-127"/>
              </a:rPr>
              <a:t>시限</a:t>
            </a:r>
            <a:endParaRPr kumimoji="1" lang="ko-KR" altLang="ko-KR" sz="1000">
              <a:solidFill>
                <a:srgbClr val="CC0000"/>
              </a:solidFill>
              <a:latin typeface="+mn-ea"/>
              <a:cs typeface="굴림" pitchFamily="50" charset="-127"/>
            </a:endParaRPr>
          </a:p>
          <a:p>
            <a:pPr lv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000">
                <a:solidFill>
                  <a:srgbClr val="6F6F6F"/>
                </a:solidFill>
                <a:latin typeface="+mn-ea"/>
                <a:cs typeface="굴림" pitchFamily="50" charset="-127"/>
              </a:rPr>
              <a:t>    (2)</a:t>
            </a:r>
            <a:r>
              <a:rPr kumimoji="1" lang="ko-KR" altLang="ko-KR" sz="1000">
                <a:solidFill>
                  <a:srgbClr val="6F6F6F"/>
                </a:solidFill>
                <a:latin typeface="+mn-ea"/>
                <a:cs typeface="굴림" pitchFamily="50" charset="-127"/>
              </a:rPr>
              <a:t> 면접일시 :</a:t>
            </a:r>
            <a:r>
              <a:rPr kumimoji="1" lang="ko-KR" altLang="ko-KR" sz="1000" b="1">
                <a:solidFill>
                  <a:srgbClr val="6F6F6F"/>
                </a:solidFill>
                <a:latin typeface="+mn-ea"/>
                <a:cs typeface="굴림" pitchFamily="50" charset="-127"/>
              </a:rPr>
              <a:t> 201</a:t>
            </a:r>
            <a:r>
              <a:rPr kumimoji="1" lang="en-US" altLang="ko-KR" sz="1000" b="1">
                <a:solidFill>
                  <a:srgbClr val="6F6F6F"/>
                </a:solidFill>
                <a:latin typeface="+mn-ea"/>
                <a:cs typeface="굴림" pitchFamily="50" charset="-127"/>
              </a:rPr>
              <a:t>9</a:t>
            </a:r>
            <a:r>
              <a:rPr kumimoji="1" lang="ko-KR" altLang="ko-KR" sz="1000" b="1">
                <a:solidFill>
                  <a:srgbClr val="6F6F6F"/>
                </a:solidFill>
                <a:latin typeface="+mn-ea"/>
                <a:cs typeface="굴림" pitchFamily="50" charset="-127"/>
              </a:rPr>
              <a:t>. </a:t>
            </a:r>
            <a:r>
              <a:rPr kumimoji="1" lang="en-US" altLang="ko-KR" sz="1000" b="1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12</a:t>
            </a:r>
            <a:r>
              <a:rPr kumimoji="1" lang="ko-KR" altLang="ko-KR" sz="1000" b="1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. </a:t>
            </a:r>
            <a:r>
              <a:rPr kumimoji="1" lang="en-US" altLang="ko-KR" sz="1000" b="1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23</a:t>
            </a:r>
            <a:r>
              <a:rPr kumimoji="1" lang="ko-KR" altLang="ko-KR" sz="1000" b="1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(</a:t>
            </a:r>
            <a:r>
              <a:rPr kumimoji="1" lang="ko-KR" altLang="en-US" sz="1000" b="1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월</a:t>
            </a:r>
            <a:r>
              <a:rPr kumimoji="1" lang="ko-KR" altLang="ko-KR" sz="1000" b="1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)</a:t>
            </a:r>
            <a:endParaRPr kumimoji="1" lang="en-US" altLang="ko-KR" sz="1000" b="1">
              <a:solidFill>
                <a:srgbClr val="6F6F6F"/>
              </a:solidFill>
              <a:latin typeface="+mn-ea"/>
              <a:cs typeface="굴림" pitchFamily="50" charset="-127"/>
            </a:endParaRPr>
          </a:p>
          <a:p>
            <a:pPr lv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000">
                <a:solidFill>
                  <a:srgbClr val="6F6F6F"/>
                </a:solidFill>
                <a:latin typeface="+mn-ea"/>
                <a:cs typeface="굴림" pitchFamily="50" charset="-127"/>
              </a:rPr>
              <a:t>    (</a:t>
            </a:r>
            <a:r>
              <a:rPr kumimoji="1" lang="ko-KR" altLang="ko-KR" sz="1000">
                <a:solidFill>
                  <a:srgbClr val="6F6F6F"/>
                </a:solidFill>
                <a:latin typeface="+mn-ea"/>
                <a:cs typeface="굴림" pitchFamily="50" charset="-127"/>
              </a:rPr>
              <a:t>3</a:t>
            </a:r>
            <a:r>
              <a:rPr kumimoji="1" lang="en-US" altLang="ko-KR" sz="1000">
                <a:solidFill>
                  <a:srgbClr val="6F6F6F"/>
                </a:solidFill>
                <a:latin typeface="+mn-ea"/>
                <a:cs typeface="굴림" pitchFamily="50" charset="-127"/>
              </a:rPr>
              <a:t>)</a:t>
            </a:r>
            <a:r>
              <a:rPr kumimoji="1" lang="ko-KR" altLang="ko-KR" sz="1000">
                <a:solidFill>
                  <a:srgbClr val="6F6F6F"/>
                </a:solidFill>
                <a:latin typeface="+mn-ea"/>
                <a:cs typeface="굴림" pitchFamily="50" charset="-127"/>
              </a:rPr>
              <a:t> 입사예정일 : 201</a:t>
            </a:r>
            <a:r>
              <a:rPr kumimoji="1" lang="en-US" altLang="ko-KR" sz="1000">
                <a:solidFill>
                  <a:srgbClr val="6F6F6F"/>
                </a:solidFill>
                <a:latin typeface="+mn-ea"/>
                <a:cs typeface="굴림" pitchFamily="50" charset="-127"/>
              </a:rPr>
              <a:t>9</a:t>
            </a:r>
            <a:r>
              <a:rPr kumimoji="1" lang="ko-KR" altLang="ko-KR" sz="1000">
                <a:solidFill>
                  <a:srgbClr val="6F6F6F"/>
                </a:solidFill>
                <a:latin typeface="+mn-ea"/>
                <a:cs typeface="굴림" pitchFamily="50" charset="-127"/>
              </a:rPr>
              <a:t>. </a:t>
            </a:r>
            <a:r>
              <a:rPr kumimoji="1" lang="en-US" altLang="ko-KR" sz="1000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1</a:t>
            </a:r>
            <a:r>
              <a:rPr kumimoji="1" lang="ko-KR" altLang="ko-KR" sz="1000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. </a:t>
            </a:r>
            <a:r>
              <a:rPr kumimoji="1" lang="en-US" altLang="ko-KR" sz="1000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16(</a:t>
            </a:r>
            <a:r>
              <a:rPr kumimoji="1" lang="ko-KR" altLang="en-US" sz="1000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목</a:t>
            </a:r>
            <a:r>
              <a:rPr kumimoji="1" lang="en-US" altLang="ko-KR" sz="1000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)</a:t>
            </a:r>
            <a:endParaRPr kumimoji="1" lang="en-US" altLang="ko-KR" sz="1000" b="1">
              <a:solidFill>
                <a:srgbClr val="CC0000"/>
              </a:solidFill>
              <a:latin typeface="+mn-ea"/>
              <a:cs typeface="굴림" pitchFamily="50" charset="-127"/>
            </a:endParaRPr>
          </a:p>
          <a:p>
            <a:pPr lv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000">
                <a:solidFill>
                  <a:srgbClr val="6F6F6F"/>
                </a:solidFill>
                <a:latin typeface="+mn-ea"/>
                <a:cs typeface="굴림" pitchFamily="50" charset="-127"/>
              </a:rPr>
              <a:t>    (</a:t>
            </a:r>
            <a:r>
              <a:rPr kumimoji="1" lang="ko-KR" altLang="ko-KR" sz="1000">
                <a:solidFill>
                  <a:srgbClr val="6F6F6F"/>
                </a:solidFill>
                <a:latin typeface="+mn-ea"/>
                <a:cs typeface="굴림" pitchFamily="50" charset="-127"/>
              </a:rPr>
              <a:t>4</a:t>
            </a:r>
            <a:r>
              <a:rPr kumimoji="1" lang="en-US" altLang="ko-KR" sz="1000">
                <a:solidFill>
                  <a:srgbClr val="6F6F6F"/>
                </a:solidFill>
                <a:latin typeface="+mn-ea"/>
                <a:cs typeface="굴림" pitchFamily="50" charset="-127"/>
              </a:rPr>
              <a:t>)</a:t>
            </a:r>
            <a:r>
              <a:rPr kumimoji="1" lang="ko-KR" altLang="ko-KR" sz="1000">
                <a:solidFill>
                  <a:srgbClr val="6F6F6F"/>
                </a:solidFill>
                <a:latin typeface="+mn-ea"/>
                <a:cs typeface="굴림" pitchFamily="50" charset="-127"/>
              </a:rPr>
              <a:t> 접수방법 : </a:t>
            </a:r>
            <a:r>
              <a:rPr kumimoji="1" lang="ko-KR" altLang="en-US" sz="1000">
                <a:solidFill>
                  <a:srgbClr val="6F6F6F"/>
                </a:solidFill>
                <a:latin typeface="+mn-ea"/>
                <a:cs typeface="굴림" pitchFamily="50" charset="-127"/>
              </a:rPr>
              <a:t>당사 </a:t>
            </a:r>
            <a:r>
              <a:rPr kumimoji="1" lang="ko-KR" altLang="ko-KR" sz="1000">
                <a:solidFill>
                  <a:srgbClr val="6F6F6F"/>
                </a:solidFill>
                <a:latin typeface="+mn-ea"/>
                <a:cs typeface="굴림" pitchFamily="50" charset="-127"/>
              </a:rPr>
              <a:t>홈페이지 접수 (</a:t>
            </a:r>
            <a:r>
              <a:rPr kumimoji="1" lang="en-US" altLang="ko-KR" sz="1000">
                <a:solidFill>
                  <a:srgbClr val="6F6F6F"/>
                </a:solidFill>
                <a:latin typeface="+mn-ea"/>
                <a:cs typeface="굴림" pitchFamily="50" charset="-127"/>
                <a:hlinkClick r:id="rId2"/>
              </a:rPr>
              <a:t>http://www.mitsubishielevator.co.kr</a:t>
            </a:r>
            <a:r>
              <a:rPr kumimoji="1" lang="en-US" altLang="ko-KR" sz="1000">
                <a:solidFill>
                  <a:srgbClr val="6F6F6F"/>
                </a:solidFill>
                <a:latin typeface="+mn-ea"/>
                <a:cs typeface="굴림" pitchFamily="50" charset="-127"/>
              </a:rPr>
              <a:t>)</a:t>
            </a:r>
          </a:p>
          <a:p>
            <a:pPr lv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000">
                <a:solidFill>
                  <a:srgbClr val="6F6F6F"/>
                </a:solidFill>
                <a:latin typeface="+mn-ea"/>
                <a:cs typeface="굴림" pitchFamily="50" charset="-127"/>
              </a:rPr>
              <a:t>    (</a:t>
            </a:r>
            <a:r>
              <a:rPr kumimoji="1" lang="ko-KR" altLang="ko-KR" sz="1000">
                <a:solidFill>
                  <a:srgbClr val="6F6F6F"/>
                </a:solidFill>
                <a:latin typeface="+mn-ea"/>
                <a:cs typeface="굴림" pitchFamily="50" charset="-127"/>
              </a:rPr>
              <a:t>5</a:t>
            </a:r>
            <a:r>
              <a:rPr kumimoji="1" lang="en-US" altLang="ko-KR" sz="1000">
                <a:solidFill>
                  <a:srgbClr val="6F6F6F"/>
                </a:solidFill>
                <a:latin typeface="+mn-ea"/>
                <a:cs typeface="굴림" pitchFamily="50" charset="-127"/>
              </a:rPr>
              <a:t>)</a:t>
            </a:r>
            <a:r>
              <a:rPr kumimoji="1" lang="ko-KR" altLang="ko-KR" sz="1000">
                <a:solidFill>
                  <a:srgbClr val="6F6F6F"/>
                </a:solidFill>
                <a:latin typeface="+mn-ea"/>
                <a:cs typeface="굴림" pitchFamily="50" charset="-127"/>
              </a:rPr>
              <a:t> 문의 : 인사팀 채용담당자 </a:t>
            </a:r>
            <a:r>
              <a:rPr kumimoji="1" lang="en-US" altLang="ko-KR" sz="1000">
                <a:solidFill>
                  <a:srgbClr val="6F6F6F"/>
                </a:solidFill>
                <a:latin typeface="+mn-ea"/>
                <a:cs typeface="굴림" pitchFamily="50" charset="-127"/>
              </a:rPr>
              <a:t>(</a:t>
            </a:r>
            <a:r>
              <a:rPr kumimoji="1" lang="en-US" altLang="ko-KR" sz="1000">
                <a:solidFill>
                  <a:srgbClr val="6F6F6F"/>
                </a:solidFill>
                <a:latin typeface="+mn-ea"/>
                <a:cs typeface="굴림" pitchFamily="50" charset="-127"/>
                <a:hlinkClick r:id="rId3"/>
              </a:rPr>
              <a:t>insa@k-mec.co.kr</a:t>
            </a:r>
            <a:r>
              <a:rPr kumimoji="1" lang="en-US" altLang="ko-KR" sz="1000">
                <a:solidFill>
                  <a:srgbClr val="6F6F6F"/>
                </a:solidFill>
                <a:latin typeface="+mn-ea"/>
                <a:cs typeface="굴림" pitchFamily="50" charset="-127"/>
              </a:rPr>
              <a:t>)</a:t>
            </a:r>
          </a:p>
          <a:p>
            <a:pPr lv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000" b="1">
                <a:solidFill>
                  <a:srgbClr val="FF0000"/>
                </a:solidFill>
                <a:latin typeface="+mn-ea"/>
                <a:cs typeface="굴림" pitchFamily="50" charset="-127"/>
              </a:rPr>
              <a:t>      </a:t>
            </a:r>
            <a:r>
              <a:rPr kumimoji="1" lang="en-US" altLang="ko-KR" sz="900" b="1" u="sng">
                <a:solidFill>
                  <a:srgbClr val="FF0000"/>
                </a:solidFill>
                <a:latin typeface="+mn-ea"/>
                <a:cs typeface="굴림" pitchFamily="50" charset="-127"/>
              </a:rPr>
              <a:t>※</a:t>
            </a:r>
            <a:r>
              <a:rPr kumimoji="1" lang="ko-KR" altLang="ko-KR" sz="900" b="1" u="sng">
                <a:solidFill>
                  <a:srgbClr val="FF0000"/>
                </a:solidFill>
                <a:latin typeface="+mn-ea"/>
                <a:cs typeface="굴림" pitchFamily="50" charset="-127"/>
              </a:rPr>
              <a:t> </a:t>
            </a:r>
            <a:r>
              <a:rPr kumimoji="1" lang="ko-KR" altLang="en-US" sz="900" b="1" u="sng">
                <a:solidFill>
                  <a:srgbClr val="FF0000"/>
                </a:solidFill>
                <a:latin typeface="+mn-ea"/>
                <a:cs typeface="굴림" pitchFamily="50" charset="-127"/>
              </a:rPr>
              <a:t>입사지원서 마감일의 경우 </a:t>
            </a:r>
            <a:r>
              <a:rPr kumimoji="1" lang="ko-KR" altLang="en-US" sz="900" b="1" u="sng" smtClean="0">
                <a:solidFill>
                  <a:srgbClr val="FF0000"/>
                </a:solidFill>
                <a:latin typeface="+mn-ea"/>
                <a:cs typeface="굴림" pitchFamily="50" charset="-127"/>
              </a:rPr>
              <a:t>지원자의 접속이 많아 원활하지 </a:t>
            </a:r>
            <a:r>
              <a:rPr kumimoji="1" lang="ko-KR" altLang="en-US" sz="900" b="1" u="sng">
                <a:solidFill>
                  <a:srgbClr val="FF0000"/>
                </a:solidFill>
                <a:latin typeface="+mn-ea"/>
                <a:cs typeface="굴림" pitchFamily="50" charset="-127"/>
              </a:rPr>
              <a:t>않을 수 </a:t>
            </a:r>
            <a:r>
              <a:rPr kumimoji="1" lang="ko-KR" altLang="en-US" sz="900" b="1" u="sng" smtClean="0">
                <a:solidFill>
                  <a:srgbClr val="FF0000"/>
                </a:solidFill>
                <a:latin typeface="+mn-ea"/>
                <a:cs typeface="굴림" pitchFamily="50" charset="-127"/>
              </a:rPr>
              <a:t>있으니</a:t>
            </a:r>
            <a:r>
              <a:rPr kumimoji="1" lang="en-US" altLang="ko-KR" sz="900" b="1" u="sng" smtClean="0">
                <a:solidFill>
                  <a:srgbClr val="FF0000"/>
                </a:solidFill>
                <a:latin typeface="+mn-ea"/>
                <a:cs typeface="굴림" pitchFamily="50" charset="-127"/>
              </a:rPr>
              <a:t>,</a:t>
            </a:r>
            <a:r>
              <a:rPr kumimoji="1" lang="ko-KR" altLang="en-US" sz="900" b="1" u="sng" smtClean="0">
                <a:solidFill>
                  <a:srgbClr val="FF0000"/>
                </a:solidFill>
                <a:latin typeface="+mn-ea"/>
                <a:cs typeface="굴림" pitchFamily="50" charset="-127"/>
              </a:rPr>
              <a:t> </a:t>
            </a:r>
            <a:r>
              <a:rPr kumimoji="1" lang="ko-KR" altLang="en-US" sz="900" b="1" u="sng">
                <a:solidFill>
                  <a:srgbClr val="FF0000"/>
                </a:solidFill>
                <a:latin typeface="+mn-ea"/>
                <a:cs typeface="굴림" pitchFamily="50" charset="-127"/>
              </a:rPr>
              <a:t>충분히 여유를 두고 지원해주시기 </a:t>
            </a:r>
            <a:r>
              <a:rPr kumimoji="1" lang="ko-KR" altLang="en-US" sz="900" b="1" u="sng" smtClean="0">
                <a:solidFill>
                  <a:srgbClr val="FF0000"/>
                </a:solidFill>
                <a:latin typeface="+mn-ea"/>
                <a:cs typeface="굴림" pitchFamily="50" charset="-127"/>
              </a:rPr>
              <a:t>바라며</a:t>
            </a:r>
            <a:r>
              <a:rPr kumimoji="1" lang="en-US" altLang="ko-KR" sz="900" b="1" u="sng" smtClean="0">
                <a:solidFill>
                  <a:srgbClr val="FF0000"/>
                </a:solidFill>
                <a:latin typeface="+mn-ea"/>
                <a:cs typeface="굴림" pitchFamily="50" charset="-127"/>
              </a:rPr>
              <a:t> </a:t>
            </a:r>
            <a:endParaRPr kumimoji="1" lang="en-US" altLang="ko-KR" sz="900" b="1" u="sng">
              <a:solidFill>
                <a:srgbClr val="FF0000"/>
              </a:solidFill>
              <a:latin typeface="+mn-ea"/>
              <a:cs typeface="굴림" pitchFamily="50" charset="-127"/>
            </a:endParaRPr>
          </a:p>
          <a:p>
            <a:pPr lv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900" b="1">
                <a:solidFill>
                  <a:srgbClr val="FF0000"/>
                </a:solidFill>
                <a:latin typeface="+mn-ea"/>
                <a:cs typeface="굴림" pitchFamily="50" charset="-127"/>
              </a:rPr>
              <a:t>         </a:t>
            </a:r>
            <a:r>
              <a:rPr kumimoji="1" lang="ko-KR" altLang="en-US" sz="900" b="1" u="sng">
                <a:solidFill>
                  <a:srgbClr val="FF0000"/>
                </a:solidFill>
                <a:latin typeface="+mn-ea"/>
                <a:cs typeface="굴림" pitchFamily="50" charset="-127"/>
              </a:rPr>
              <a:t>위와 같은 사유로 접속하지 못할 경우에도 추가 접수는 절대 불가합니다</a:t>
            </a:r>
            <a:r>
              <a:rPr kumimoji="1" lang="en-US" altLang="ko-KR" sz="500" b="1" u="sng">
                <a:solidFill>
                  <a:srgbClr val="FF0000"/>
                </a:solidFill>
                <a:latin typeface="+mn-ea"/>
                <a:cs typeface="굴림" pitchFamily="50" charset="-127"/>
              </a:rPr>
              <a:t>.</a:t>
            </a:r>
            <a:endParaRPr kumimoji="1" lang="en-US" altLang="ko-KR" sz="500">
              <a:solidFill>
                <a:srgbClr val="6F6F6F"/>
              </a:solidFill>
              <a:latin typeface="+mn-ea"/>
              <a:cs typeface="굴림" pitchFamily="50" charset="-127"/>
            </a:endParaRPr>
          </a:p>
          <a:p>
            <a:pPr lv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kumimoji="1" lang="en-US" altLang="ko-KR" sz="600" smtClean="0">
              <a:solidFill>
                <a:srgbClr val="6F6F6F"/>
              </a:solidFill>
              <a:latin typeface="+mn-ea"/>
              <a:cs typeface="굴림" pitchFamily="50" charset="-127"/>
            </a:endParaRPr>
          </a:p>
          <a:p>
            <a:pPr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100" b="1" smtClean="0">
                <a:solidFill>
                  <a:srgbClr val="464646"/>
                </a:solidFill>
                <a:latin typeface="+mn-ea"/>
                <a:cs typeface="굴림" pitchFamily="50" charset="-127"/>
              </a:rPr>
              <a:t>5</a:t>
            </a:r>
            <a:r>
              <a:rPr kumimoji="1" lang="ko-KR" altLang="ko-KR" sz="1100" b="1" dirty="0">
                <a:solidFill>
                  <a:srgbClr val="464646"/>
                </a:solidFill>
                <a:latin typeface="+mn-ea"/>
                <a:cs typeface="굴림" pitchFamily="50" charset="-127"/>
              </a:rPr>
              <a:t>. </a:t>
            </a:r>
            <a:r>
              <a:rPr kumimoji="1" lang="ko-KR" altLang="en-US" sz="1100" b="1" dirty="0">
                <a:solidFill>
                  <a:srgbClr val="464646"/>
                </a:solidFill>
                <a:latin typeface="+mn-ea"/>
                <a:cs typeface="굴림" pitchFamily="50" charset="-127"/>
              </a:rPr>
              <a:t>근무조건 및 복리후생</a:t>
            </a:r>
            <a:endParaRPr kumimoji="1" lang="en-US" altLang="ko-KR" sz="1100" b="1" dirty="0">
              <a:solidFill>
                <a:srgbClr val="464646"/>
              </a:solidFill>
              <a:latin typeface="+mn-ea"/>
              <a:cs typeface="굴림" pitchFamily="50" charset="-127"/>
            </a:endParaRPr>
          </a:p>
          <a:p>
            <a:pPr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000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    (1</a:t>
            </a:r>
            <a:r>
              <a:rPr kumimoji="1" lang="en-US" altLang="ko-KR" sz="1000" dirty="0">
                <a:solidFill>
                  <a:srgbClr val="6F6F6F"/>
                </a:solidFill>
                <a:latin typeface="+mn-ea"/>
                <a:cs typeface="굴림" pitchFamily="50" charset="-127"/>
              </a:rPr>
              <a:t>) </a:t>
            </a:r>
            <a:r>
              <a:rPr kumimoji="1" lang="ko-KR" altLang="en-US" sz="1000" dirty="0">
                <a:solidFill>
                  <a:srgbClr val="6F6F6F"/>
                </a:solidFill>
                <a:latin typeface="+mn-ea"/>
                <a:cs typeface="굴림" pitchFamily="50" charset="-127"/>
              </a:rPr>
              <a:t>근무조건</a:t>
            </a:r>
            <a:r>
              <a:rPr kumimoji="1" lang="en-US" altLang="ko-KR" sz="1000" dirty="0">
                <a:solidFill>
                  <a:srgbClr val="6F6F6F"/>
                </a:solidFill>
                <a:latin typeface="+mn-ea"/>
                <a:cs typeface="굴림" pitchFamily="50" charset="-127"/>
              </a:rPr>
              <a:t>: </a:t>
            </a:r>
            <a:r>
              <a:rPr kumimoji="1" lang="ko-KR" altLang="en-US" sz="1000" dirty="0">
                <a:solidFill>
                  <a:srgbClr val="6F6F6F"/>
                </a:solidFill>
                <a:latin typeface="+mn-ea"/>
                <a:cs typeface="굴림" pitchFamily="50" charset="-127"/>
              </a:rPr>
              <a:t>주 </a:t>
            </a:r>
            <a:r>
              <a:rPr kumimoji="1" lang="en-US" altLang="ko-KR" sz="1000" dirty="0">
                <a:solidFill>
                  <a:srgbClr val="6F6F6F"/>
                </a:solidFill>
                <a:latin typeface="+mn-ea"/>
                <a:cs typeface="굴림" pitchFamily="50" charset="-127"/>
              </a:rPr>
              <a:t>5</a:t>
            </a:r>
            <a:r>
              <a:rPr kumimoji="1" lang="ko-KR" altLang="en-US" sz="1000" dirty="0">
                <a:solidFill>
                  <a:srgbClr val="6F6F6F"/>
                </a:solidFill>
                <a:latin typeface="+mn-ea"/>
                <a:cs typeface="굴림" pitchFamily="50" charset="-127"/>
              </a:rPr>
              <a:t>일 근무</a:t>
            </a:r>
          </a:p>
          <a:p>
            <a:pPr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000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    (2</a:t>
            </a:r>
            <a:r>
              <a:rPr kumimoji="1" lang="en-US" altLang="ko-KR" sz="1000" dirty="0">
                <a:solidFill>
                  <a:srgbClr val="6F6F6F"/>
                </a:solidFill>
                <a:latin typeface="+mn-ea"/>
                <a:cs typeface="굴림" pitchFamily="50" charset="-127"/>
              </a:rPr>
              <a:t>) </a:t>
            </a:r>
            <a:r>
              <a:rPr kumimoji="1" lang="ko-KR" altLang="en-US" sz="1000" dirty="0">
                <a:solidFill>
                  <a:srgbClr val="6F6F6F"/>
                </a:solidFill>
                <a:latin typeface="+mn-ea"/>
                <a:cs typeface="굴림" pitchFamily="50" charset="-127"/>
              </a:rPr>
              <a:t>복리후생</a:t>
            </a:r>
          </a:p>
          <a:p>
            <a:pPr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000">
                <a:solidFill>
                  <a:srgbClr val="6F6F6F"/>
                </a:solidFill>
                <a:latin typeface="+mn-ea"/>
                <a:cs typeface="굴림" pitchFamily="50" charset="-127"/>
              </a:rPr>
              <a:t>        </a:t>
            </a:r>
            <a:r>
              <a:rPr kumimoji="1" lang="en-US" altLang="ko-KR" sz="1000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1</a:t>
            </a:r>
            <a:r>
              <a:rPr kumimoji="1" lang="en-US" altLang="ko-KR" sz="1000" dirty="0">
                <a:solidFill>
                  <a:srgbClr val="6F6F6F"/>
                </a:solidFill>
                <a:latin typeface="+mn-ea"/>
                <a:cs typeface="굴림" pitchFamily="50" charset="-127"/>
              </a:rPr>
              <a:t>) </a:t>
            </a:r>
            <a:r>
              <a:rPr kumimoji="1" lang="ko-KR" altLang="en-US" sz="1000" dirty="0">
                <a:solidFill>
                  <a:srgbClr val="6F6F6F"/>
                </a:solidFill>
                <a:latin typeface="+mn-ea"/>
                <a:cs typeface="굴림" pitchFamily="50" charset="-127"/>
              </a:rPr>
              <a:t>자녀학자금 지원</a:t>
            </a:r>
            <a:r>
              <a:rPr kumimoji="1" lang="en-US" altLang="ko-KR" sz="1000" dirty="0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(</a:t>
            </a:r>
            <a:r>
              <a:rPr kumimoji="1" lang="ko-KR" altLang="en-US" sz="1000" dirty="0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고등학교</a:t>
            </a:r>
            <a:r>
              <a:rPr kumimoji="1" lang="en-US" altLang="ko-KR" sz="1000" dirty="0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/</a:t>
            </a:r>
            <a:r>
              <a:rPr kumimoji="1" lang="ko-KR" altLang="en-US" sz="1000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대학교</a:t>
            </a:r>
            <a:r>
              <a:rPr kumimoji="1" lang="en-US" altLang="ko-KR" sz="1000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)</a:t>
            </a:r>
          </a:p>
          <a:p>
            <a:pPr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000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        2) </a:t>
            </a:r>
            <a:r>
              <a:rPr kumimoji="1" lang="ko-KR" altLang="en-US" sz="1000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자녀 유치원 입학축하금</a:t>
            </a:r>
            <a:endParaRPr kumimoji="1" lang="en-US" altLang="ko-KR" sz="1000" dirty="0">
              <a:solidFill>
                <a:srgbClr val="6F6F6F"/>
              </a:solidFill>
              <a:latin typeface="+mn-ea"/>
              <a:cs typeface="굴림" pitchFamily="50" charset="-127"/>
            </a:endParaRPr>
          </a:p>
          <a:p>
            <a:pPr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ko-KR" altLang="en-US" sz="1000">
                <a:solidFill>
                  <a:srgbClr val="6F6F6F"/>
                </a:solidFill>
                <a:latin typeface="+mn-ea"/>
                <a:cs typeface="굴림" pitchFamily="50" charset="-127"/>
              </a:rPr>
              <a:t>        </a:t>
            </a:r>
            <a:r>
              <a:rPr kumimoji="1" lang="en-US" altLang="ko-KR" sz="1000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3) </a:t>
            </a:r>
            <a:r>
              <a:rPr kumimoji="1" lang="ko-KR" altLang="en-US" sz="1000">
                <a:solidFill>
                  <a:srgbClr val="6F6F6F"/>
                </a:solidFill>
                <a:latin typeface="+mn-ea"/>
                <a:cs typeface="굴림" pitchFamily="50" charset="-127"/>
              </a:rPr>
              <a:t>본인의료비 </a:t>
            </a:r>
            <a:r>
              <a:rPr kumimoji="1" lang="ko-KR" altLang="en-US" sz="1000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지원</a:t>
            </a:r>
            <a:endParaRPr kumimoji="1" lang="en-US" altLang="ko-KR" sz="1000" smtClean="0">
              <a:solidFill>
                <a:srgbClr val="6F6F6F"/>
              </a:solidFill>
              <a:latin typeface="+mn-ea"/>
              <a:cs typeface="굴림" pitchFamily="50" charset="-127"/>
            </a:endParaRPr>
          </a:p>
          <a:p>
            <a:pPr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000">
                <a:solidFill>
                  <a:srgbClr val="6F6F6F"/>
                </a:solidFill>
                <a:latin typeface="+mn-ea"/>
                <a:cs typeface="굴림" pitchFamily="50" charset="-127"/>
              </a:rPr>
              <a:t> </a:t>
            </a:r>
            <a:r>
              <a:rPr kumimoji="1" lang="en-US" altLang="ko-KR" sz="1000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       4) </a:t>
            </a:r>
            <a:r>
              <a:rPr kumimoji="1" lang="ko-KR" altLang="en-US" sz="1000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임직원</a:t>
            </a:r>
            <a:r>
              <a:rPr kumimoji="1" lang="en-US" altLang="ko-KR" sz="1000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&amp;</a:t>
            </a:r>
            <a:r>
              <a:rPr kumimoji="1" lang="ko-KR" altLang="en-US" sz="1000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배우자 건강검진</a:t>
            </a:r>
            <a:endParaRPr kumimoji="1" lang="ko-KR" altLang="en-US" sz="1000" dirty="0">
              <a:solidFill>
                <a:srgbClr val="6F6F6F"/>
              </a:solidFill>
              <a:latin typeface="+mn-ea"/>
              <a:cs typeface="굴림" pitchFamily="50" charset="-127"/>
            </a:endParaRPr>
          </a:p>
          <a:p>
            <a:pPr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000">
                <a:solidFill>
                  <a:srgbClr val="6F6F6F"/>
                </a:solidFill>
                <a:latin typeface="+mn-ea"/>
                <a:cs typeface="굴림" pitchFamily="50" charset="-127"/>
              </a:rPr>
              <a:t>        </a:t>
            </a:r>
            <a:r>
              <a:rPr kumimoji="1" lang="en-US" altLang="ko-KR" sz="1000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5) </a:t>
            </a:r>
            <a:r>
              <a:rPr kumimoji="1" lang="ko-KR" altLang="en-US" sz="1000" dirty="0">
                <a:solidFill>
                  <a:srgbClr val="6F6F6F"/>
                </a:solidFill>
                <a:latin typeface="+mn-ea"/>
                <a:cs typeface="굴림" pitchFamily="50" charset="-127"/>
              </a:rPr>
              <a:t>경조금 및 경조휴가 지원</a:t>
            </a:r>
          </a:p>
          <a:p>
            <a:pPr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000">
                <a:solidFill>
                  <a:srgbClr val="6F6F6F"/>
                </a:solidFill>
                <a:latin typeface="+mn-ea"/>
                <a:cs typeface="굴림" pitchFamily="50" charset="-127"/>
              </a:rPr>
              <a:t>        </a:t>
            </a:r>
            <a:r>
              <a:rPr kumimoji="1" lang="en-US" altLang="ko-KR" sz="1000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6) </a:t>
            </a:r>
            <a:r>
              <a:rPr kumimoji="1" lang="ko-KR" altLang="en-US" sz="1000" dirty="0">
                <a:solidFill>
                  <a:srgbClr val="6F6F6F"/>
                </a:solidFill>
                <a:latin typeface="+mn-ea"/>
                <a:cs typeface="굴림" pitchFamily="50" charset="-127"/>
              </a:rPr>
              <a:t>콘도</a:t>
            </a:r>
            <a:r>
              <a:rPr kumimoji="1" lang="en-US" altLang="ko-KR" sz="1000" dirty="0">
                <a:solidFill>
                  <a:srgbClr val="6F6F6F"/>
                </a:solidFill>
                <a:latin typeface="+mn-ea"/>
                <a:cs typeface="굴림" pitchFamily="50" charset="-127"/>
              </a:rPr>
              <a:t>/</a:t>
            </a:r>
            <a:r>
              <a:rPr kumimoji="1" lang="ko-KR" altLang="en-US" sz="1000" dirty="0">
                <a:solidFill>
                  <a:srgbClr val="6F6F6F"/>
                </a:solidFill>
                <a:latin typeface="+mn-ea"/>
                <a:cs typeface="굴림" pitchFamily="50" charset="-127"/>
              </a:rPr>
              <a:t>호텔</a:t>
            </a:r>
            <a:r>
              <a:rPr kumimoji="1" lang="en-US" altLang="ko-KR" sz="1000" dirty="0">
                <a:solidFill>
                  <a:srgbClr val="6F6F6F"/>
                </a:solidFill>
                <a:latin typeface="+mn-ea"/>
                <a:cs typeface="굴림" pitchFamily="50" charset="-127"/>
              </a:rPr>
              <a:t>/</a:t>
            </a:r>
            <a:r>
              <a:rPr kumimoji="1" lang="ko-KR" altLang="en-US" sz="1000" dirty="0" err="1">
                <a:solidFill>
                  <a:srgbClr val="6F6F6F"/>
                </a:solidFill>
                <a:latin typeface="+mn-ea"/>
                <a:cs typeface="굴림" pitchFamily="50" charset="-127"/>
              </a:rPr>
              <a:t>펜션</a:t>
            </a:r>
            <a:r>
              <a:rPr kumimoji="1" lang="ko-KR" altLang="en-US" sz="1000" dirty="0">
                <a:solidFill>
                  <a:srgbClr val="6F6F6F"/>
                </a:solidFill>
                <a:latin typeface="+mn-ea"/>
                <a:cs typeface="굴림" pitchFamily="50" charset="-127"/>
              </a:rPr>
              <a:t> 숙박비 지원</a:t>
            </a:r>
          </a:p>
          <a:p>
            <a:pPr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000">
                <a:solidFill>
                  <a:srgbClr val="6F6F6F"/>
                </a:solidFill>
                <a:latin typeface="+mn-ea"/>
                <a:cs typeface="굴림" pitchFamily="50" charset="-127"/>
              </a:rPr>
              <a:t>        </a:t>
            </a:r>
            <a:r>
              <a:rPr kumimoji="1" lang="en-US" altLang="ko-KR" sz="1000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7) </a:t>
            </a:r>
            <a:r>
              <a:rPr kumimoji="1" lang="ko-KR" altLang="en-US" sz="1000" dirty="0">
                <a:solidFill>
                  <a:srgbClr val="6F6F6F"/>
                </a:solidFill>
                <a:latin typeface="+mn-ea"/>
                <a:cs typeface="굴림" pitchFamily="50" charset="-127"/>
              </a:rPr>
              <a:t>명절 및 창립기념일</a:t>
            </a:r>
            <a:r>
              <a:rPr kumimoji="1" lang="en-US" altLang="ko-KR" sz="1000" dirty="0">
                <a:solidFill>
                  <a:srgbClr val="6F6F6F"/>
                </a:solidFill>
                <a:latin typeface="+mn-ea"/>
                <a:cs typeface="굴림" pitchFamily="50" charset="-127"/>
              </a:rPr>
              <a:t>, </a:t>
            </a:r>
            <a:r>
              <a:rPr kumimoji="1" lang="ko-KR" altLang="en-US" sz="1000" dirty="0">
                <a:solidFill>
                  <a:srgbClr val="6F6F6F"/>
                </a:solidFill>
                <a:latin typeface="+mn-ea"/>
                <a:cs typeface="굴림" pitchFamily="50" charset="-127"/>
              </a:rPr>
              <a:t>근로자의 날 상품권 지급 </a:t>
            </a:r>
          </a:p>
          <a:p>
            <a:pPr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000">
                <a:solidFill>
                  <a:srgbClr val="6F6F6F"/>
                </a:solidFill>
                <a:latin typeface="+mn-ea"/>
                <a:cs typeface="굴림" pitchFamily="50" charset="-127"/>
              </a:rPr>
              <a:t>        </a:t>
            </a:r>
            <a:r>
              <a:rPr kumimoji="1" lang="en-US" altLang="ko-KR" sz="1000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8) </a:t>
            </a:r>
            <a:r>
              <a:rPr kumimoji="1" lang="ko-KR" altLang="en-US" sz="1000" dirty="0">
                <a:solidFill>
                  <a:srgbClr val="6F6F6F"/>
                </a:solidFill>
                <a:latin typeface="+mn-ea"/>
                <a:cs typeface="굴림" pitchFamily="50" charset="-127"/>
              </a:rPr>
              <a:t>사내 동호회비 지원</a:t>
            </a:r>
          </a:p>
          <a:p>
            <a:pPr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000">
                <a:solidFill>
                  <a:srgbClr val="6F6F6F"/>
                </a:solidFill>
                <a:latin typeface="+mn-ea"/>
                <a:cs typeface="굴림" pitchFamily="50" charset="-127"/>
              </a:rPr>
              <a:t>        </a:t>
            </a:r>
            <a:r>
              <a:rPr kumimoji="1" lang="en-US" altLang="ko-KR" sz="1000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9) </a:t>
            </a:r>
            <a:r>
              <a:rPr kumimoji="1" lang="ko-KR" altLang="en-US" sz="1000" dirty="0">
                <a:solidFill>
                  <a:srgbClr val="6F6F6F"/>
                </a:solidFill>
                <a:latin typeface="+mn-ea"/>
                <a:cs typeface="굴림" pitchFamily="50" charset="-127"/>
              </a:rPr>
              <a:t>출산선물</a:t>
            </a:r>
            <a:r>
              <a:rPr kumimoji="1" lang="en-US" altLang="ko-KR" sz="1000" dirty="0">
                <a:solidFill>
                  <a:srgbClr val="6F6F6F"/>
                </a:solidFill>
                <a:latin typeface="+mn-ea"/>
                <a:cs typeface="굴림" pitchFamily="50" charset="-127"/>
              </a:rPr>
              <a:t>&amp;</a:t>
            </a:r>
            <a:r>
              <a:rPr kumimoji="1" lang="ko-KR" altLang="en-US" sz="1000" dirty="0">
                <a:solidFill>
                  <a:srgbClr val="6F6F6F"/>
                </a:solidFill>
                <a:latin typeface="+mn-ea"/>
                <a:cs typeface="굴림" pitchFamily="50" charset="-127"/>
              </a:rPr>
              <a:t>축하금 지원</a:t>
            </a:r>
          </a:p>
          <a:p>
            <a:pPr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000">
                <a:solidFill>
                  <a:srgbClr val="6F6F6F"/>
                </a:solidFill>
                <a:latin typeface="+mn-ea"/>
                <a:cs typeface="굴림" pitchFamily="50" charset="-127"/>
              </a:rPr>
              <a:t>        </a:t>
            </a:r>
            <a:r>
              <a:rPr kumimoji="1" lang="en-US" altLang="ko-KR" sz="1000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10) </a:t>
            </a:r>
            <a:r>
              <a:rPr kumimoji="1" lang="ko-KR" altLang="en-US" sz="1000" dirty="0" err="1">
                <a:solidFill>
                  <a:srgbClr val="6F6F6F"/>
                </a:solidFill>
                <a:latin typeface="+mn-ea"/>
                <a:cs typeface="굴림" pitchFamily="50" charset="-127"/>
              </a:rPr>
              <a:t>생일자</a:t>
            </a:r>
            <a:r>
              <a:rPr kumimoji="1" lang="ko-KR" altLang="en-US" sz="1000" dirty="0">
                <a:solidFill>
                  <a:srgbClr val="6F6F6F"/>
                </a:solidFill>
                <a:latin typeface="+mn-ea"/>
                <a:cs typeface="굴림" pitchFamily="50" charset="-127"/>
              </a:rPr>
              <a:t> 선물 지원</a:t>
            </a:r>
          </a:p>
          <a:p>
            <a:pPr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000">
                <a:solidFill>
                  <a:srgbClr val="6F6F6F"/>
                </a:solidFill>
                <a:latin typeface="+mn-ea"/>
                <a:cs typeface="굴림" pitchFamily="50" charset="-127"/>
              </a:rPr>
              <a:t>        </a:t>
            </a:r>
            <a:r>
              <a:rPr kumimoji="1" lang="en-US" altLang="ko-KR" sz="1000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11) </a:t>
            </a:r>
            <a:r>
              <a:rPr kumimoji="1" lang="ko-KR" altLang="en-US" sz="1000" dirty="0">
                <a:solidFill>
                  <a:srgbClr val="6F6F6F"/>
                </a:solidFill>
                <a:latin typeface="+mn-ea"/>
                <a:cs typeface="굴림" pitchFamily="50" charset="-127"/>
              </a:rPr>
              <a:t>장기근속자 포상금</a:t>
            </a:r>
            <a:r>
              <a:rPr kumimoji="1" lang="en-US" altLang="ko-KR" sz="1000" dirty="0">
                <a:solidFill>
                  <a:srgbClr val="6F6F6F"/>
                </a:solidFill>
                <a:latin typeface="+mn-ea"/>
                <a:cs typeface="굴림" pitchFamily="50" charset="-127"/>
              </a:rPr>
              <a:t>&amp;</a:t>
            </a:r>
            <a:r>
              <a:rPr kumimoji="1" lang="ko-KR" altLang="en-US" sz="1000" dirty="0">
                <a:solidFill>
                  <a:srgbClr val="6F6F6F"/>
                </a:solidFill>
                <a:latin typeface="+mn-ea"/>
                <a:cs typeface="굴림" pitchFamily="50" charset="-127"/>
              </a:rPr>
              <a:t>휴가 지원</a:t>
            </a:r>
          </a:p>
          <a:p>
            <a:pPr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000">
                <a:solidFill>
                  <a:srgbClr val="6F6F6F"/>
                </a:solidFill>
                <a:latin typeface="+mn-ea"/>
                <a:cs typeface="굴림" pitchFamily="50" charset="-127"/>
              </a:rPr>
              <a:t>        </a:t>
            </a:r>
            <a:r>
              <a:rPr kumimoji="1" lang="en-US" altLang="ko-KR" sz="1000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12) </a:t>
            </a:r>
            <a:r>
              <a:rPr kumimoji="1" lang="ko-KR" altLang="en-US" sz="1000" dirty="0">
                <a:solidFill>
                  <a:srgbClr val="6F6F6F"/>
                </a:solidFill>
                <a:latin typeface="+mn-ea"/>
                <a:cs typeface="굴림" pitchFamily="50" charset="-127"/>
              </a:rPr>
              <a:t>우수사원 일본연수</a:t>
            </a:r>
          </a:p>
          <a:p>
            <a:pPr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000">
                <a:solidFill>
                  <a:srgbClr val="6F6F6F"/>
                </a:solidFill>
                <a:latin typeface="+mn-ea"/>
                <a:cs typeface="굴림" pitchFamily="50" charset="-127"/>
              </a:rPr>
              <a:t>        </a:t>
            </a:r>
            <a:r>
              <a:rPr kumimoji="1" lang="en-US" altLang="ko-KR" sz="1000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13) </a:t>
            </a:r>
            <a:r>
              <a:rPr kumimoji="1" lang="ko-KR" altLang="en-US" sz="1000" dirty="0">
                <a:solidFill>
                  <a:srgbClr val="6F6F6F"/>
                </a:solidFill>
                <a:latin typeface="+mn-ea"/>
                <a:cs typeface="굴림" pitchFamily="50" charset="-127"/>
              </a:rPr>
              <a:t>일본 본사 파견 근무</a:t>
            </a:r>
            <a:r>
              <a:rPr kumimoji="1" lang="en-US" altLang="ko-KR" sz="1000" dirty="0">
                <a:solidFill>
                  <a:srgbClr val="6F6F6F"/>
                </a:solidFill>
                <a:latin typeface="+mn-ea"/>
                <a:cs typeface="굴림" pitchFamily="50" charset="-127"/>
              </a:rPr>
              <a:t>(1</a:t>
            </a:r>
            <a:r>
              <a:rPr kumimoji="1" lang="ko-KR" altLang="en-US" sz="1000" dirty="0">
                <a:solidFill>
                  <a:srgbClr val="6F6F6F"/>
                </a:solidFill>
                <a:latin typeface="+mn-ea"/>
                <a:cs typeface="굴림" pitchFamily="50" charset="-127"/>
              </a:rPr>
              <a:t>년</a:t>
            </a:r>
            <a:r>
              <a:rPr kumimoji="1" lang="en-US" altLang="ko-KR" sz="1000" dirty="0">
                <a:solidFill>
                  <a:srgbClr val="6F6F6F"/>
                </a:solidFill>
                <a:latin typeface="+mn-ea"/>
                <a:cs typeface="굴림" pitchFamily="50" charset="-127"/>
              </a:rPr>
              <a:t>~2</a:t>
            </a:r>
            <a:r>
              <a:rPr kumimoji="1" lang="ko-KR" altLang="en-US" sz="1000" dirty="0">
                <a:solidFill>
                  <a:srgbClr val="6F6F6F"/>
                </a:solidFill>
                <a:latin typeface="+mn-ea"/>
                <a:cs typeface="굴림" pitchFamily="50" charset="-127"/>
              </a:rPr>
              <a:t>년</a:t>
            </a:r>
            <a:r>
              <a:rPr kumimoji="1" lang="en-US" altLang="ko-KR" sz="1000" dirty="0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, </a:t>
            </a:r>
            <a:r>
              <a:rPr kumimoji="1" lang="ko-KR" altLang="en-US" sz="1000" dirty="0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직무</a:t>
            </a:r>
            <a:r>
              <a:rPr kumimoji="1" lang="en-US" altLang="ko-KR" sz="1000" dirty="0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/</a:t>
            </a:r>
            <a:r>
              <a:rPr kumimoji="1" lang="ko-KR" altLang="en-US" sz="1000" dirty="0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어학</a:t>
            </a:r>
            <a:r>
              <a:rPr kumimoji="1" lang="en-US" altLang="ko-KR" sz="1000" dirty="0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/</a:t>
            </a:r>
            <a:r>
              <a:rPr kumimoji="1" lang="ko-KR" altLang="en-US" sz="1000" dirty="0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업무 </a:t>
            </a:r>
            <a:r>
              <a:rPr kumimoji="1" lang="ko-KR" altLang="en-US" sz="1000" dirty="0">
                <a:solidFill>
                  <a:srgbClr val="6F6F6F"/>
                </a:solidFill>
                <a:latin typeface="+mn-ea"/>
                <a:cs typeface="굴림" pitchFamily="50" charset="-127"/>
              </a:rPr>
              <a:t>능력 평가하여 선발</a:t>
            </a:r>
            <a:r>
              <a:rPr kumimoji="1" lang="en-US" altLang="ko-KR" sz="1000" dirty="0">
                <a:solidFill>
                  <a:srgbClr val="6F6F6F"/>
                </a:solidFill>
                <a:latin typeface="+mn-ea"/>
                <a:cs typeface="굴림" pitchFamily="50" charset="-127"/>
              </a:rPr>
              <a:t>)</a:t>
            </a:r>
          </a:p>
          <a:p>
            <a:pPr lv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kumimoji="1" lang="ko-KR" altLang="ko-KR" sz="600" smtClean="0">
              <a:solidFill>
                <a:srgbClr val="6F6F6F"/>
              </a:solidFill>
              <a:latin typeface="+mn-ea"/>
              <a:cs typeface="굴림" pitchFamily="50" charset="-127"/>
            </a:endParaRPr>
          </a:p>
          <a:p>
            <a:pPr lv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100" b="1" smtClean="0">
                <a:solidFill>
                  <a:srgbClr val="464646"/>
                </a:solidFill>
                <a:latin typeface="+mn-ea"/>
                <a:cs typeface="굴림" pitchFamily="50" charset="-127"/>
              </a:rPr>
              <a:t>6</a:t>
            </a:r>
            <a:r>
              <a:rPr kumimoji="1" lang="ko-KR" altLang="ko-KR" sz="1100" b="1" dirty="0" smtClean="0">
                <a:solidFill>
                  <a:srgbClr val="464646"/>
                </a:solidFill>
                <a:latin typeface="+mn-ea"/>
                <a:cs typeface="굴림" pitchFamily="50" charset="-127"/>
              </a:rPr>
              <a:t>. 기타</a:t>
            </a:r>
          </a:p>
          <a:p>
            <a:pPr lv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000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    (</a:t>
            </a:r>
            <a:r>
              <a:rPr kumimoji="1" lang="ko-KR" altLang="ko-KR" sz="1000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1</a:t>
            </a:r>
            <a:r>
              <a:rPr kumimoji="1" lang="en-US" altLang="ko-KR" sz="1000" dirty="0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)</a:t>
            </a:r>
            <a:r>
              <a:rPr kumimoji="1" lang="ko-KR" altLang="ko-KR" sz="1000" dirty="0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 제출된 서류는 채용의 목적 외에는 </a:t>
            </a:r>
            <a:r>
              <a:rPr kumimoji="1" lang="ko-KR" altLang="ko-KR" sz="1000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사용하지 않</a:t>
            </a:r>
            <a:r>
              <a:rPr kumimoji="1" lang="ko-KR" altLang="en-US" sz="1000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으며</a:t>
            </a:r>
            <a:r>
              <a:rPr kumimoji="1" lang="en-US" altLang="ko-KR" sz="1000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,</a:t>
            </a:r>
            <a:r>
              <a:rPr kumimoji="1" lang="ko-KR" altLang="en-US" sz="1000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 </a:t>
            </a:r>
            <a:r>
              <a:rPr kumimoji="1" lang="ko-KR" altLang="en-US" sz="1000" dirty="0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반환요청 시 우편을 통해 반환가능</a:t>
            </a:r>
            <a:endParaRPr kumimoji="1" lang="ko-KR" altLang="ko-KR" sz="1000" dirty="0" smtClean="0">
              <a:solidFill>
                <a:srgbClr val="6F6F6F"/>
              </a:solidFill>
              <a:latin typeface="+mn-ea"/>
              <a:cs typeface="굴림" pitchFamily="50" charset="-127"/>
            </a:endParaRPr>
          </a:p>
          <a:p>
            <a:pPr lv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000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    (</a:t>
            </a:r>
            <a:r>
              <a:rPr kumimoji="1" lang="ko-KR" altLang="ko-KR" sz="1000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2</a:t>
            </a:r>
            <a:r>
              <a:rPr kumimoji="1" lang="en-US" altLang="ko-KR" sz="1000" dirty="0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)</a:t>
            </a:r>
            <a:r>
              <a:rPr kumimoji="1" lang="ko-KR" altLang="ko-KR" sz="1000" dirty="0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 지원내용 및 제출서류에 허위 기재 사실이 있을 시, 채용을 취소할 수 있음</a:t>
            </a:r>
            <a:endParaRPr kumimoji="1" lang="en-US" altLang="ko-KR" sz="1000" dirty="0" smtClean="0">
              <a:solidFill>
                <a:srgbClr val="6F6F6F"/>
              </a:solidFill>
              <a:latin typeface="+mn-ea"/>
              <a:cs typeface="굴림" pitchFamily="50" charset="-127"/>
            </a:endParaRPr>
          </a:p>
          <a:p>
            <a:pPr lv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000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    (3</a:t>
            </a:r>
            <a:r>
              <a:rPr kumimoji="1" lang="en-US" altLang="ko-KR" sz="1000" dirty="0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)</a:t>
            </a:r>
            <a:r>
              <a:rPr kumimoji="1" lang="ko-KR" altLang="ko-KR" sz="1000" dirty="0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 국가보훈대상자 및 장애인은 관계법령에 </a:t>
            </a:r>
            <a:r>
              <a:rPr kumimoji="1" lang="ko-KR" altLang="ko-KR" sz="1000" smtClean="0">
                <a:solidFill>
                  <a:srgbClr val="6F6F6F"/>
                </a:solidFill>
                <a:latin typeface="+mn-ea"/>
                <a:cs typeface="굴림" pitchFamily="50" charset="-127"/>
              </a:rPr>
              <a:t>의거 우대</a:t>
            </a:r>
            <a:endParaRPr kumimoji="1" lang="en-US" altLang="ko-KR" sz="1000" smtClean="0">
              <a:solidFill>
                <a:srgbClr val="6F6F6F"/>
              </a:solidFill>
              <a:latin typeface="+mn-ea"/>
              <a:cs typeface="굴림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2289</TotalTime>
  <Words>282</Words>
  <Application>Microsoft Office PowerPoint</Application>
  <PresentationFormat>A4 용지(210x297mm)</PresentationFormat>
  <Paragraphs>146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7" baseType="lpstr">
      <vt:lpstr>굴림</vt:lpstr>
      <vt:lpstr>돋움</vt:lpstr>
      <vt:lpstr>맑은 고딕</vt:lpstr>
      <vt:lpstr>Arial</vt:lpstr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khwon</dc:creator>
  <cp:lastModifiedBy>인사-박면찬</cp:lastModifiedBy>
  <cp:revision>178</cp:revision>
  <cp:lastPrinted>2019-11-15T07:19:43Z</cp:lastPrinted>
  <dcterms:created xsi:type="dcterms:W3CDTF">2016-10-07T04:51:17Z</dcterms:created>
  <dcterms:modified xsi:type="dcterms:W3CDTF">2019-11-17T23:48:29Z</dcterms:modified>
</cp:coreProperties>
</file>